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9.xml" ContentType="application/vnd.openxmlformats-officedocument.themeOverride+xml"/>
  <Override PartName="/ppt/notesSlides/notesSlide10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theme/themeOverride14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40" r:id="rId2"/>
    <p:sldId id="342" r:id="rId3"/>
    <p:sldId id="343" r:id="rId4"/>
    <p:sldId id="345" r:id="rId5"/>
    <p:sldId id="346" r:id="rId6"/>
    <p:sldId id="347" r:id="rId7"/>
    <p:sldId id="350" r:id="rId8"/>
    <p:sldId id="353" r:id="rId9"/>
    <p:sldId id="354" r:id="rId10"/>
    <p:sldId id="348" r:id="rId11"/>
    <p:sldId id="352" r:id="rId12"/>
    <p:sldId id="351" r:id="rId13"/>
    <p:sldId id="356" r:id="rId14"/>
    <p:sldId id="358" r:id="rId15"/>
    <p:sldId id="357" r:id="rId16"/>
    <p:sldId id="355" r:id="rId17"/>
    <p:sldId id="359" r:id="rId18"/>
    <p:sldId id="36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68508" autoAdjust="0"/>
  </p:normalViewPr>
  <p:slideViewPr>
    <p:cSldViewPr snapToGrid="0">
      <p:cViewPr varScale="1">
        <p:scale>
          <a:sx n="78" d="100"/>
          <a:sy n="78" d="100"/>
        </p:scale>
        <p:origin x="1074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presProps" Target="presProps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notesMaster" Target="notesMasters/notesMaster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tableStyles" Target="tableStyle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theme" Target="theme/theme1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viewProps" Target="viewProps.xml" 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 /><Relationship Id="rId3" Type="http://schemas.openxmlformats.org/officeDocument/2006/relationships/image" Target="../media/image4.png" /><Relationship Id="rId7" Type="http://schemas.openxmlformats.org/officeDocument/2006/relationships/image" Target="../media/image8.png" /><Relationship Id="rId2" Type="http://schemas.openxmlformats.org/officeDocument/2006/relationships/image" Target="../media/image3.svg" /><Relationship Id="rId1" Type="http://schemas.openxmlformats.org/officeDocument/2006/relationships/image" Target="../media/image2.png" /><Relationship Id="rId6" Type="http://schemas.openxmlformats.org/officeDocument/2006/relationships/image" Target="../media/image7.svg" /><Relationship Id="rId5" Type="http://schemas.openxmlformats.org/officeDocument/2006/relationships/image" Target="../media/image6.png" /><Relationship Id="rId10" Type="http://schemas.openxmlformats.org/officeDocument/2006/relationships/image" Target="../media/image11.svg" /><Relationship Id="rId4" Type="http://schemas.openxmlformats.org/officeDocument/2006/relationships/image" Target="../media/image5.svg" /><Relationship Id="rId9" Type="http://schemas.openxmlformats.org/officeDocument/2006/relationships/image" Target="../media/image10.png" 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 /><Relationship Id="rId3" Type="http://schemas.openxmlformats.org/officeDocument/2006/relationships/image" Target="../media/image15.svg" /><Relationship Id="rId7" Type="http://schemas.openxmlformats.org/officeDocument/2006/relationships/image" Target="../media/image19.svg" /><Relationship Id="rId2" Type="http://schemas.openxmlformats.org/officeDocument/2006/relationships/image" Target="../media/image14.png" /><Relationship Id="rId1" Type="http://schemas.openxmlformats.org/officeDocument/2006/relationships/hyperlink" Target="https://eur03.safelinks.protection.outlook.com/?url=http%3A%2F%2Fwww.myownpension.org.uk%2F&amp;data=05%7C02%7Chayley.ryder%40kent.police.uk%7C565975d6012848a25e2708dc7a6bb517%7Cf31b07f09cf940db964d6ff986a97e3d%7C0%7C0%7C638519850252755341%7CUnknown%7CTWFpbGZsb3d8eyJWIjoiMC4wLjAwMDAiLCJQIjoiV2luMzIiLCJBTiI6Ik1haWwiLCJXVCI6Mn0%3D%7C0%7C%7C%7C&amp;sdata=JYHy5WegvHhrs38cbu3jDG2mkK9VItUTHAjrJbowHyQ%3D&amp;reserved=0" TargetMode="External" /><Relationship Id="rId6" Type="http://schemas.openxmlformats.org/officeDocument/2006/relationships/image" Target="../media/image18.png" /><Relationship Id="rId11" Type="http://schemas.openxmlformats.org/officeDocument/2006/relationships/image" Target="../media/image23.svg" /><Relationship Id="rId5" Type="http://schemas.openxmlformats.org/officeDocument/2006/relationships/image" Target="../media/image17.svg" /><Relationship Id="rId10" Type="http://schemas.openxmlformats.org/officeDocument/2006/relationships/image" Target="../media/image22.png" /><Relationship Id="rId4" Type="http://schemas.openxmlformats.org/officeDocument/2006/relationships/image" Target="../media/image16.png" /><Relationship Id="rId9" Type="http://schemas.openxmlformats.org/officeDocument/2006/relationships/image" Target="../media/image21.svg" 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 /><Relationship Id="rId2" Type="http://schemas.openxmlformats.org/officeDocument/2006/relationships/image" Target="../media/image26.svg" /><Relationship Id="rId1" Type="http://schemas.openxmlformats.org/officeDocument/2006/relationships/image" Target="../media/image25.png" /><Relationship Id="rId6" Type="http://schemas.openxmlformats.org/officeDocument/2006/relationships/image" Target="../media/image30.svg" /><Relationship Id="rId5" Type="http://schemas.openxmlformats.org/officeDocument/2006/relationships/image" Target="../media/image29.png" /><Relationship Id="rId4" Type="http://schemas.openxmlformats.org/officeDocument/2006/relationships/image" Target="../media/image28.svg" 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 /><Relationship Id="rId3" Type="http://schemas.openxmlformats.org/officeDocument/2006/relationships/image" Target="../media/image4.png" /><Relationship Id="rId7" Type="http://schemas.openxmlformats.org/officeDocument/2006/relationships/image" Target="../media/image8.png" /><Relationship Id="rId2" Type="http://schemas.openxmlformats.org/officeDocument/2006/relationships/image" Target="../media/image3.svg" /><Relationship Id="rId1" Type="http://schemas.openxmlformats.org/officeDocument/2006/relationships/image" Target="../media/image2.png" /><Relationship Id="rId6" Type="http://schemas.openxmlformats.org/officeDocument/2006/relationships/image" Target="../media/image7.svg" /><Relationship Id="rId5" Type="http://schemas.openxmlformats.org/officeDocument/2006/relationships/image" Target="../media/image6.png" /><Relationship Id="rId10" Type="http://schemas.openxmlformats.org/officeDocument/2006/relationships/image" Target="../media/image11.svg" /><Relationship Id="rId4" Type="http://schemas.openxmlformats.org/officeDocument/2006/relationships/image" Target="../media/image5.svg" /><Relationship Id="rId9" Type="http://schemas.openxmlformats.org/officeDocument/2006/relationships/image" Target="../media/image10.png" 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 /><Relationship Id="rId3" Type="http://schemas.openxmlformats.org/officeDocument/2006/relationships/image" Target="../media/image16.png" /><Relationship Id="rId7" Type="http://schemas.openxmlformats.org/officeDocument/2006/relationships/image" Target="../media/image20.png" /><Relationship Id="rId2" Type="http://schemas.openxmlformats.org/officeDocument/2006/relationships/image" Target="../media/image15.svg" /><Relationship Id="rId1" Type="http://schemas.openxmlformats.org/officeDocument/2006/relationships/image" Target="../media/image14.png" /><Relationship Id="rId6" Type="http://schemas.openxmlformats.org/officeDocument/2006/relationships/image" Target="../media/image19.svg" /><Relationship Id="rId11" Type="http://schemas.openxmlformats.org/officeDocument/2006/relationships/image" Target="../media/image23.svg" /><Relationship Id="rId5" Type="http://schemas.openxmlformats.org/officeDocument/2006/relationships/image" Target="../media/image18.png" /><Relationship Id="rId10" Type="http://schemas.openxmlformats.org/officeDocument/2006/relationships/image" Target="../media/image22.png" /><Relationship Id="rId4" Type="http://schemas.openxmlformats.org/officeDocument/2006/relationships/image" Target="../media/image17.svg" /><Relationship Id="rId9" Type="http://schemas.openxmlformats.org/officeDocument/2006/relationships/hyperlink" Target="https://eur03.safelinks.protection.outlook.com/?url=http%3A%2F%2Fwww.myownpension.org.uk%2F&amp;data=05%7C02%7Chayley.ryder%40kent.police.uk%7C565975d6012848a25e2708dc7a6bb517%7Cf31b07f09cf940db964d6ff986a97e3d%7C0%7C0%7C638519850252755341%7CUnknown%7CTWFpbGZsb3d8eyJWIjoiMC4wLjAwMDAiLCJQIjoiV2luMzIiLCJBTiI6Ik1haWwiLCJXVCI6Mn0%3D%7C0%7C%7C%7C&amp;sdata=JYHy5WegvHhrs38cbu3jDG2mkK9VItUTHAjrJbowHyQ%3D&amp;reserved=0" TargetMode="External" 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 /><Relationship Id="rId2" Type="http://schemas.openxmlformats.org/officeDocument/2006/relationships/image" Target="../media/image26.svg" /><Relationship Id="rId1" Type="http://schemas.openxmlformats.org/officeDocument/2006/relationships/image" Target="../media/image25.png" /><Relationship Id="rId6" Type="http://schemas.openxmlformats.org/officeDocument/2006/relationships/image" Target="../media/image30.svg" /><Relationship Id="rId5" Type="http://schemas.openxmlformats.org/officeDocument/2006/relationships/image" Target="../media/image29.png" /><Relationship Id="rId4" Type="http://schemas.openxmlformats.org/officeDocument/2006/relationships/image" Target="../media/image28.svg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9F7F8B-803E-415E-A002-59F40FADD17D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8BCD5C-2678-4FD1-BABF-EA92C43EB429}">
      <dgm:prSet/>
      <dgm:spPr/>
      <dgm:t>
        <a:bodyPr/>
        <a:lstStyle/>
        <a:p>
          <a:r>
            <a:rPr lang="en-GB" dirty="0"/>
            <a:t>Introductions – myself, team, XPS</a:t>
          </a:r>
          <a:endParaRPr lang="en-US" dirty="0"/>
        </a:p>
      </dgm:t>
    </dgm:pt>
    <dgm:pt modelId="{696141EF-1DEB-49D6-8DEF-9B3169946291}" type="parTrans" cxnId="{BF5C832C-1856-47C9-90E1-D7D6469E52FF}">
      <dgm:prSet/>
      <dgm:spPr/>
      <dgm:t>
        <a:bodyPr/>
        <a:lstStyle/>
        <a:p>
          <a:endParaRPr lang="en-US"/>
        </a:p>
      </dgm:t>
    </dgm:pt>
    <dgm:pt modelId="{B3884407-6082-4F18-9A81-A41A98544E82}" type="sibTrans" cxnId="{BF5C832C-1856-47C9-90E1-D7D6469E52FF}">
      <dgm:prSet/>
      <dgm:spPr/>
      <dgm:t>
        <a:bodyPr/>
        <a:lstStyle/>
        <a:p>
          <a:endParaRPr lang="en-US"/>
        </a:p>
      </dgm:t>
    </dgm:pt>
    <dgm:pt modelId="{1788A0F3-C03E-4D57-8137-A9E10AF27979}">
      <dgm:prSet/>
      <dgm:spPr/>
      <dgm:t>
        <a:bodyPr/>
        <a:lstStyle/>
        <a:p>
          <a:r>
            <a:rPr lang="en-GB" dirty="0"/>
            <a:t>XPS Administration – retirement process</a:t>
          </a:r>
          <a:endParaRPr lang="en-US" dirty="0"/>
        </a:p>
      </dgm:t>
    </dgm:pt>
    <dgm:pt modelId="{CDCF4C7C-4234-44A2-B6D0-588F578AFB88}" type="parTrans" cxnId="{AE3A39E1-FC42-458D-B35F-35DA7656CA40}">
      <dgm:prSet/>
      <dgm:spPr/>
      <dgm:t>
        <a:bodyPr/>
        <a:lstStyle/>
        <a:p>
          <a:endParaRPr lang="en-US"/>
        </a:p>
      </dgm:t>
    </dgm:pt>
    <dgm:pt modelId="{BE3DF995-4340-402A-AE28-99B16AC84D84}" type="sibTrans" cxnId="{AE3A39E1-FC42-458D-B35F-35DA7656CA40}">
      <dgm:prSet/>
      <dgm:spPr/>
      <dgm:t>
        <a:bodyPr/>
        <a:lstStyle/>
        <a:p>
          <a:endParaRPr lang="en-US"/>
        </a:p>
      </dgm:t>
    </dgm:pt>
    <dgm:pt modelId="{A371EFD7-0EFA-43FC-B40D-93201658195B}">
      <dgm:prSet/>
      <dgm:spPr/>
      <dgm:t>
        <a:bodyPr/>
        <a:lstStyle/>
        <a:p>
          <a:r>
            <a:rPr lang="en-GB" dirty="0"/>
            <a:t>XPS Administration – Pensioner payroll</a:t>
          </a:r>
          <a:br>
            <a:rPr lang="en-GB" dirty="0"/>
          </a:br>
          <a:endParaRPr lang="en-US" dirty="0"/>
        </a:p>
      </dgm:t>
    </dgm:pt>
    <dgm:pt modelId="{5B0863BA-6529-4187-BC16-A764E3D008AA}" type="parTrans" cxnId="{83DB9103-3587-48AA-AB08-0583AF4626B3}">
      <dgm:prSet/>
      <dgm:spPr/>
      <dgm:t>
        <a:bodyPr/>
        <a:lstStyle/>
        <a:p>
          <a:endParaRPr lang="en-US"/>
        </a:p>
      </dgm:t>
    </dgm:pt>
    <dgm:pt modelId="{9F07B863-5609-4840-B311-914C55D97B13}" type="sibTrans" cxnId="{83DB9103-3587-48AA-AB08-0583AF4626B3}">
      <dgm:prSet/>
      <dgm:spPr/>
      <dgm:t>
        <a:bodyPr/>
        <a:lstStyle/>
        <a:p>
          <a:endParaRPr lang="en-US"/>
        </a:p>
      </dgm:t>
    </dgm:pt>
    <dgm:pt modelId="{97B72786-34BB-4E69-B283-0BACC22BF13E}">
      <dgm:prSet/>
      <dgm:spPr/>
      <dgm:t>
        <a:bodyPr/>
        <a:lstStyle/>
        <a:p>
          <a:r>
            <a:rPr lang="en-GB" dirty="0"/>
            <a:t>XPS Portal – Member Self Service</a:t>
          </a:r>
          <a:br>
            <a:rPr lang="en-GB" dirty="0"/>
          </a:br>
          <a:endParaRPr lang="en-US" dirty="0"/>
        </a:p>
      </dgm:t>
    </dgm:pt>
    <dgm:pt modelId="{AA64CF7A-8843-4D06-A8C1-AF8546104169}" type="parTrans" cxnId="{9A43DDFF-DC7B-4788-8545-3C93B35E1A7D}">
      <dgm:prSet/>
      <dgm:spPr/>
      <dgm:t>
        <a:bodyPr/>
        <a:lstStyle/>
        <a:p>
          <a:endParaRPr lang="en-US"/>
        </a:p>
      </dgm:t>
    </dgm:pt>
    <dgm:pt modelId="{8245EFC4-E0EF-49B1-9169-04BDF14CF49F}" type="sibTrans" cxnId="{9A43DDFF-DC7B-4788-8545-3C93B35E1A7D}">
      <dgm:prSet/>
      <dgm:spPr/>
      <dgm:t>
        <a:bodyPr/>
        <a:lstStyle/>
        <a:p>
          <a:endParaRPr lang="en-US"/>
        </a:p>
      </dgm:t>
    </dgm:pt>
    <dgm:pt modelId="{378B1FC5-2624-4272-B8BB-18B67F0CC27E}">
      <dgm:prSet/>
      <dgm:spPr/>
      <dgm:t>
        <a:bodyPr/>
        <a:lstStyle/>
        <a:p>
          <a:r>
            <a:rPr lang="en-GB" dirty="0"/>
            <a:t>Payroll – Pensioner vs Employee</a:t>
          </a:r>
          <a:br>
            <a:rPr lang="en-GB" dirty="0"/>
          </a:br>
          <a:endParaRPr lang="en-US" dirty="0"/>
        </a:p>
      </dgm:t>
    </dgm:pt>
    <dgm:pt modelId="{2BEB770C-1BEC-4ED3-A813-9F873DD84B04}" type="parTrans" cxnId="{C9490BB2-86D1-49E9-84C2-1F3474E1226F}">
      <dgm:prSet/>
      <dgm:spPr/>
      <dgm:t>
        <a:bodyPr/>
        <a:lstStyle/>
        <a:p>
          <a:endParaRPr lang="en-US"/>
        </a:p>
      </dgm:t>
    </dgm:pt>
    <dgm:pt modelId="{66997892-C68E-43DB-8A03-74D68E39F766}" type="sibTrans" cxnId="{C9490BB2-86D1-49E9-84C2-1F3474E1226F}">
      <dgm:prSet/>
      <dgm:spPr/>
      <dgm:t>
        <a:bodyPr/>
        <a:lstStyle/>
        <a:p>
          <a:endParaRPr lang="en-US"/>
        </a:p>
      </dgm:t>
    </dgm:pt>
    <dgm:pt modelId="{FD1415EA-CDC2-465F-93DD-3ADF72284F93}">
      <dgm:prSet/>
      <dgm:spPr/>
      <dgm:t>
        <a:bodyPr/>
        <a:lstStyle/>
        <a:p>
          <a:r>
            <a:rPr lang="en-GB" dirty="0"/>
            <a:t>Tax codes and Personal Allowance</a:t>
          </a:r>
          <a:br>
            <a:rPr lang="en-GB" dirty="0"/>
          </a:br>
          <a:endParaRPr lang="en-US" dirty="0"/>
        </a:p>
      </dgm:t>
    </dgm:pt>
    <dgm:pt modelId="{22D92970-55D5-437E-9F7C-8F580A3C7FBE}" type="parTrans" cxnId="{6AC9CA34-6CE6-4758-B3C6-9ACEAC17F0AC}">
      <dgm:prSet/>
      <dgm:spPr/>
      <dgm:t>
        <a:bodyPr/>
        <a:lstStyle/>
        <a:p>
          <a:endParaRPr lang="en-US"/>
        </a:p>
      </dgm:t>
    </dgm:pt>
    <dgm:pt modelId="{48C588DD-513B-42B9-8DE8-F66B68DAD84F}" type="sibTrans" cxnId="{6AC9CA34-6CE6-4758-B3C6-9ACEAC17F0AC}">
      <dgm:prSet/>
      <dgm:spPr/>
      <dgm:t>
        <a:bodyPr/>
        <a:lstStyle/>
        <a:p>
          <a:endParaRPr lang="en-US"/>
        </a:p>
      </dgm:t>
    </dgm:pt>
    <dgm:pt modelId="{AD673F32-2E6A-4E69-8CED-D8B755814059}">
      <dgm:prSet/>
      <dgm:spPr/>
      <dgm:t>
        <a:bodyPr/>
        <a:lstStyle/>
        <a:p>
          <a:r>
            <a:rPr lang="en-US" dirty="0"/>
            <a:t>Questions</a:t>
          </a:r>
        </a:p>
      </dgm:t>
    </dgm:pt>
    <dgm:pt modelId="{26ED5C7D-A5D5-42FF-9165-01F0A00FDE92}" type="parTrans" cxnId="{DEDB1A5A-F1AB-43FD-AC62-9175656FAC42}">
      <dgm:prSet/>
      <dgm:spPr/>
      <dgm:t>
        <a:bodyPr/>
        <a:lstStyle/>
        <a:p>
          <a:endParaRPr lang="en-US"/>
        </a:p>
      </dgm:t>
    </dgm:pt>
    <dgm:pt modelId="{27769E09-A741-452D-9022-6B12D27BEE3A}" type="sibTrans" cxnId="{DEDB1A5A-F1AB-43FD-AC62-9175656FAC42}">
      <dgm:prSet/>
      <dgm:spPr/>
      <dgm:t>
        <a:bodyPr/>
        <a:lstStyle/>
        <a:p>
          <a:endParaRPr lang="en-US"/>
        </a:p>
      </dgm:t>
    </dgm:pt>
    <dgm:pt modelId="{2D72C262-24E5-4B62-B74F-A49019453FFA}" type="pres">
      <dgm:prSet presAssocID="{5C9F7F8B-803E-415E-A002-59F40FADD17D}" presName="Name0" presStyleCnt="0">
        <dgm:presLayoutVars>
          <dgm:dir/>
          <dgm:animLvl val="lvl"/>
          <dgm:resizeHandles val="exact"/>
        </dgm:presLayoutVars>
      </dgm:prSet>
      <dgm:spPr/>
    </dgm:pt>
    <dgm:pt modelId="{7AC8DD4C-D8DA-4233-8CCE-0EE9E1136152}" type="pres">
      <dgm:prSet presAssocID="{298BCD5C-2678-4FD1-BABF-EA92C43EB429}" presName="linNode" presStyleCnt="0"/>
      <dgm:spPr/>
    </dgm:pt>
    <dgm:pt modelId="{5905AC57-F063-46F8-9751-FABC6A6929B8}" type="pres">
      <dgm:prSet presAssocID="{298BCD5C-2678-4FD1-BABF-EA92C43EB429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C0937577-BBA6-4AED-99A3-BF78C7D64C85}" type="pres">
      <dgm:prSet presAssocID="{B3884407-6082-4F18-9A81-A41A98544E82}" presName="sp" presStyleCnt="0"/>
      <dgm:spPr/>
    </dgm:pt>
    <dgm:pt modelId="{6614F7BB-36B6-491F-97A5-AE73F95964E3}" type="pres">
      <dgm:prSet presAssocID="{1788A0F3-C03E-4D57-8137-A9E10AF27979}" presName="linNode" presStyleCnt="0"/>
      <dgm:spPr/>
    </dgm:pt>
    <dgm:pt modelId="{A68E025E-1E8A-4D51-BDFA-93987CA719E0}" type="pres">
      <dgm:prSet presAssocID="{1788A0F3-C03E-4D57-8137-A9E10AF27979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18A357D7-AF1E-4849-8D41-C18C6CAED249}" type="pres">
      <dgm:prSet presAssocID="{BE3DF995-4340-402A-AE28-99B16AC84D84}" presName="sp" presStyleCnt="0"/>
      <dgm:spPr/>
    </dgm:pt>
    <dgm:pt modelId="{7DD406DA-C590-445C-BD0C-8FA407123630}" type="pres">
      <dgm:prSet presAssocID="{A371EFD7-0EFA-43FC-B40D-93201658195B}" presName="linNode" presStyleCnt="0"/>
      <dgm:spPr/>
    </dgm:pt>
    <dgm:pt modelId="{28C5046E-8DE1-477F-A48D-A83592747A58}" type="pres">
      <dgm:prSet presAssocID="{A371EFD7-0EFA-43FC-B40D-93201658195B}" presName="parentText" presStyleLbl="node1" presStyleIdx="2" presStyleCnt="7" custLinFactY="5723" custLinFactNeighborX="0" custLinFactNeighborY="100000">
        <dgm:presLayoutVars>
          <dgm:chMax val="1"/>
          <dgm:bulletEnabled val="1"/>
        </dgm:presLayoutVars>
      </dgm:prSet>
      <dgm:spPr/>
    </dgm:pt>
    <dgm:pt modelId="{35254C40-77F4-40F7-A608-A4FEAFB75EB9}" type="pres">
      <dgm:prSet presAssocID="{9F07B863-5609-4840-B311-914C55D97B13}" presName="sp" presStyleCnt="0"/>
      <dgm:spPr/>
    </dgm:pt>
    <dgm:pt modelId="{87E69145-2AC5-4EB2-8556-1623104819BC}" type="pres">
      <dgm:prSet presAssocID="{97B72786-34BB-4E69-B283-0BACC22BF13E}" presName="linNode" presStyleCnt="0"/>
      <dgm:spPr/>
    </dgm:pt>
    <dgm:pt modelId="{342E8120-7E37-47B8-AFA9-1AF1480AA09E}" type="pres">
      <dgm:prSet presAssocID="{97B72786-34BB-4E69-B283-0BACC22BF13E}" presName="parentText" presStyleLbl="node1" presStyleIdx="3" presStyleCnt="7" custLinFactY="-3062" custLinFactNeighborY="-100000">
        <dgm:presLayoutVars>
          <dgm:chMax val="1"/>
          <dgm:bulletEnabled val="1"/>
        </dgm:presLayoutVars>
      </dgm:prSet>
      <dgm:spPr/>
    </dgm:pt>
    <dgm:pt modelId="{914A8379-C540-4281-B94C-DB3A2B83F1DB}" type="pres">
      <dgm:prSet presAssocID="{8245EFC4-E0EF-49B1-9169-04BDF14CF49F}" presName="sp" presStyleCnt="0"/>
      <dgm:spPr/>
    </dgm:pt>
    <dgm:pt modelId="{CA77A1E3-5872-4653-95DF-467282728F41}" type="pres">
      <dgm:prSet presAssocID="{378B1FC5-2624-4272-B8BB-18B67F0CC27E}" presName="linNode" presStyleCnt="0"/>
      <dgm:spPr/>
    </dgm:pt>
    <dgm:pt modelId="{5FFD8C0A-28A3-469A-BF7C-CFB595773EDD}" type="pres">
      <dgm:prSet presAssocID="{378B1FC5-2624-4272-B8BB-18B67F0CC27E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7381E871-575C-4FD4-9BDF-1B1CB4CD6409}" type="pres">
      <dgm:prSet presAssocID="{66997892-C68E-43DB-8A03-74D68E39F766}" presName="sp" presStyleCnt="0"/>
      <dgm:spPr/>
    </dgm:pt>
    <dgm:pt modelId="{DC3E8BA1-8AE7-4CE4-BB08-7A7D2B1CE09C}" type="pres">
      <dgm:prSet presAssocID="{FD1415EA-CDC2-465F-93DD-3ADF72284F93}" presName="linNode" presStyleCnt="0"/>
      <dgm:spPr/>
    </dgm:pt>
    <dgm:pt modelId="{67D5DD84-DA7D-440A-9692-07E408C54128}" type="pres">
      <dgm:prSet presAssocID="{FD1415EA-CDC2-465F-93DD-3ADF72284F93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486E0669-52E8-4DED-AC5F-1DF5F1845343}" type="pres">
      <dgm:prSet presAssocID="{48C588DD-513B-42B9-8DE8-F66B68DAD84F}" presName="sp" presStyleCnt="0"/>
      <dgm:spPr/>
    </dgm:pt>
    <dgm:pt modelId="{4219FE38-D6FE-493E-B07A-B7AB13990CAB}" type="pres">
      <dgm:prSet presAssocID="{AD673F32-2E6A-4E69-8CED-D8B755814059}" presName="linNode" presStyleCnt="0"/>
      <dgm:spPr/>
    </dgm:pt>
    <dgm:pt modelId="{A346ED68-F7BE-428B-BDAF-EED498E64D44}" type="pres">
      <dgm:prSet presAssocID="{AD673F32-2E6A-4E69-8CED-D8B755814059}" presName="parentText" presStyleLbl="node1" presStyleIdx="6" presStyleCnt="7">
        <dgm:presLayoutVars>
          <dgm:chMax val="1"/>
          <dgm:bulletEnabled val="1"/>
        </dgm:presLayoutVars>
      </dgm:prSet>
      <dgm:spPr/>
    </dgm:pt>
  </dgm:ptLst>
  <dgm:cxnLst>
    <dgm:cxn modelId="{A4C11C02-296F-43E4-A05F-757BB3F05CEC}" type="presOf" srcId="{AD673F32-2E6A-4E69-8CED-D8B755814059}" destId="{A346ED68-F7BE-428B-BDAF-EED498E64D44}" srcOrd="0" destOrd="0" presId="urn:microsoft.com/office/officeart/2005/8/layout/vList5"/>
    <dgm:cxn modelId="{83DB9103-3587-48AA-AB08-0583AF4626B3}" srcId="{5C9F7F8B-803E-415E-A002-59F40FADD17D}" destId="{A371EFD7-0EFA-43FC-B40D-93201658195B}" srcOrd="2" destOrd="0" parTransId="{5B0863BA-6529-4187-BC16-A764E3D008AA}" sibTransId="{9F07B863-5609-4840-B311-914C55D97B13}"/>
    <dgm:cxn modelId="{BF5C832C-1856-47C9-90E1-D7D6469E52FF}" srcId="{5C9F7F8B-803E-415E-A002-59F40FADD17D}" destId="{298BCD5C-2678-4FD1-BABF-EA92C43EB429}" srcOrd="0" destOrd="0" parTransId="{696141EF-1DEB-49D6-8DEF-9B3169946291}" sibTransId="{B3884407-6082-4F18-9A81-A41A98544E82}"/>
    <dgm:cxn modelId="{6AC9CA34-6CE6-4758-B3C6-9ACEAC17F0AC}" srcId="{5C9F7F8B-803E-415E-A002-59F40FADD17D}" destId="{FD1415EA-CDC2-465F-93DD-3ADF72284F93}" srcOrd="5" destOrd="0" parTransId="{22D92970-55D5-437E-9F7C-8F580A3C7FBE}" sibTransId="{48C588DD-513B-42B9-8DE8-F66B68DAD84F}"/>
    <dgm:cxn modelId="{63162642-1F46-4A4B-8CEA-46B7C6DB84FE}" type="presOf" srcId="{A371EFD7-0EFA-43FC-B40D-93201658195B}" destId="{28C5046E-8DE1-477F-A48D-A83592747A58}" srcOrd="0" destOrd="0" presId="urn:microsoft.com/office/officeart/2005/8/layout/vList5"/>
    <dgm:cxn modelId="{FD84B24A-E43A-4E7D-8981-22964AE8A0CF}" type="presOf" srcId="{FD1415EA-CDC2-465F-93DD-3ADF72284F93}" destId="{67D5DD84-DA7D-440A-9692-07E408C54128}" srcOrd="0" destOrd="0" presId="urn:microsoft.com/office/officeart/2005/8/layout/vList5"/>
    <dgm:cxn modelId="{DEDB1A5A-F1AB-43FD-AC62-9175656FAC42}" srcId="{5C9F7F8B-803E-415E-A002-59F40FADD17D}" destId="{AD673F32-2E6A-4E69-8CED-D8B755814059}" srcOrd="6" destOrd="0" parTransId="{26ED5C7D-A5D5-42FF-9165-01F0A00FDE92}" sibTransId="{27769E09-A741-452D-9022-6B12D27BEE3A}"/>
    <dgm:cxn modelId="{D0FCE080-E05F-437B-8B76-4EF8196364FD}" type="presOf" srcId="{5C9F7F8B-803E-415E-A002-59F40FADD17D}" destId="{2D72C262-24E5-4B62-B74F-A49019453FFA}" srcOrd="0" destOrd="0" presId="urn:microsoft.com/office/officeart/2005/8/layout/vList5"/>
    <dgm:cxn modelId="{C9490BB2-86D1-49E9-84C2-1F3474E1226F}" srcId="{5C9F7F8B-803E-415E-A002-59F40FADD17D}" destId="{378B1FC5-2624-4272-B8BB-18B67F0CC27E}" srcOrd="4" destOrd="0" parTransId="{2BEB770C-1BEC-4ED3-A813-9F873DD84B04}" sibTransId="{66997892-C68E-43DB-8A03-74D68E39F766}"/>
    <dgm:cxn modelId="{B580EAB3-7A53-44F0-BDCF-A991247FEA4E}" type="presOf" srcId="{1788A0F3-C03E-4D57-8137-A9E10AF27979}" destId="{A68E025E-1E8A-4D51-BDFA-93987CA719E0}" srcOrd="0" destOrd="0" presId="urn:microsoft.com/office/officeart/2005/8/layout/vList5"/>
    <dgm:cxn modelId="{AC629BD5-B21C-41D5-9821-645FDE651C30}" type="presOf" srcId="{378B1FC5-2624-4272-B8BB-18B67F0CC27E}" destId="{5FFD8C0A-28A3-469A-BF7C-CFB595773EDD}" srcOrd="0" destOrd="0" presId="urn:microsoft.com/office/officeart/2005/8/layout/vList5"/>
    <dgm:cxn modelId="{AE3A39E1-FC42-458D-B35F-35DA7656CA40}" srcId="{5C9F7F8B-803E-415E-A002-59F40FADD17D}" destId="{1788A0F3-C03E-4D57-8137-A9E10AF27979}" srcOrd="1" destOrd="0" parTransId="{CDCF4C7C-4234-44A2-B6D0-588F578AFB88}" sibTransId="{BE3DF995-4340-402A-AE28-99B16AC84D84}"/>
    <dgm:cxn modelId="{D3A6FAE5-E37E-4E48-8EAF-EE5E4E9AB36E}" type="presOf" srcId="{97B72786-34BB-4E69-B283-0BACC22BF13E}" destId="{342E8120-7E37-47B8-AFA9-1AF1480AA09E}" srcOrd="0" destOrd="0" presId="urn:microsoft.com/office/officeart/2005/8/layout/vList5"/>
    <dgm:cxn modelId="{0A0F20F1-F33F-4880-99C6-32F106989CE9}" type="presOf" srcId="{298BCD5C-2678-4FD1-BABF-EA92C43EB429}" destId="{5905AC57-F063-46F8-9751-FABC6A6929B8}" srcOrd="0" destOrd="0" presId="urn:microsoft.com/office/officeart/2005/8/layout/vList5"/>
    <dgm:cxn modelId="{9A43DDFF-DC7B-4788-8545-3C93B35E1A7D}" srcId="{5C9F7F8B-803E-415E-A002-59F40FADD17D}" destId="{97B72786-34BB-4E69-B283-0BACC22BF13E}" srcOrd="3" destOrd="0" parTransId="{AA64CF7A-8843-4D06-A8C1-AF8546104169}" sibTransId="{8245EFC4-E0EF-49B1-9169-04BDF14CF49F}"/>
    <dgm:cxn modelId="{53410EF6-187C-4268-A178-DE87082C5D65}" type="presParOf" srcId="{2D72C262-24E5-4B62-B74F-A49019453FFA}" destId="{7AC8DD4C-D8DA-4233-8CCE-0EE9E1136152}" srcOrd="0" destOrd="0" presId="urn:microsoft.com/office/officeart/2005/8/layout/vList5"/>
    <dgm:cxn modelId="{A52D5631-B1D3-4D77-9441-613FD210D8A7}" type="presParOf" srcId="{7AC8DD4C-D8DA-4233-8CCE-0EE9E1136152}" destId="{5905AC57-F063-46F8-9751-FABC6A6929B8}" srcOrd="0" destOrd="0" presId="urn:microsoft.com/office/officeart/2005/8/layout/vList5"/>
    <dgm:cxn modelId="{CA7AC302-1B17-4B4D-8246-60A7B67A0368}" type="presParOf" srcId="{2D72C262-24E5-4B62-B74F-A49019453FFA}" destId="{C0937577-BBA6-4AED-99A3-BF78C7D64C85}" srcOrd="1" destOrd="0" presId="urn:microsoft.com/office/officeart/2005/8/layout/vList5"/>
    <dgm:cxn modelId="{8152072F-CFB5-4DC5-8988-4966943E0257}" type="presParOf" srcId="{2D72C262-24E5-4B62-B74F-A49019453FFA}" destId="{6614F7BB-36B6-491F-97A5-AE73F95964E3}" srcOrd="2" destOrd="0" presId="urn:microsoft.com/office/officeart/2005/8/layout/vList5"/>
    <dgm:cxn modelId="{A693273B-DADE-459C-8DF6-AF269C92CCA7}" type="presParOf" srcId="{6614F7BB-36B6-491F-97A5-AE73F95964E3}" destId="{A68E025E-1E8A-4D51-BDFA-93987CA719E0}" srcOrd="0" destOrd="0" presId="urn:microsoft.com/office/officeart/2005/8/layout/vList5"/>
    <dgm:cxn modelId="{F955FEBC-9020-4C9A-9885-B8E8EF635B68}" type="presParOf" srcId="{2D72C262-24E5-4B62-B74F-A49019453FFA}" destId="{18A357D7-AF1E-4849-8D41-C18C6CAED249}" srcOrd="3" destOrd="0" presId="urn:microsoft.com/office/officeart/2005/8/layout/vList5"/>
    <dgm:cxn modelId="{6126873F-A34F-44C9-A97B-895184153476}" type="presParOf" srcId="{2D72C262-24E5-4B62-B74F-A49019453FFA}" destId="{7DD406DA-C590-445C-BD0C-8FA407123630}" srcOrd="4" destOrd="0" presId="urn:microsoft.com/office/officeart/2005/8/layout/vList5"/>
    <dgm:cxn modelId="{D42B8899-127A-424A-BDA0-7E6899230900}" type="presParOf" srcId="{7DD406DA-C590-445C-BD0C-8FA407123630}" destId="{28C5046E-8DE1-477F-A48D-A83592747A58}" srcOrd="0" destOrd="0" presId="urn:microsoft.com/office/officeart/2005/8/layout/vList5"/>
    <dgm:cxn modelId="{D2B4DF42-B65D-491E-BB3E-64BC5B90A42A}" type="presParOf" srcId="{2D72C262-24E5-4B62-B74F-A49019453FFA}" destId="{35254C40-77F4-40F7-A608-A4FEAFB75EB9}" srcOrd="5" destOrd="0" presId="urn:microsoft.com/office/officeart/2005/8/layout/vList5"/>
    <dgm:cxn modelId="{606D8555-C49E-4835-B07B-C6569E46126E}" type="presParOf" srcId="{2D72C262-24E5-4B62-B74F-A49019453FFA}" destId="{87E69145-2AC5-4EB2-8556-1623104819BC}" srcOrd="6" destOrd="0" presId="urn:microsoft.com/office/officeart/2005/8/layout/vList5"/>
    <dgm:cxn modelId="{0E42422F-62ED-4C07-B3FD-0FB8D9F4BFCB}" type="presParOf" srcId="{87E69145-2AC5-4EB2-8556-1623104819BC}" destId="{342E8120-7E37-47B8-AFA9-1AF1480AA09E}" srcOrd="0" destOrd="0" presId="urn:microsoft.com/office/officeart/2005/8/layout/vList5"/>
    <dgm:cxn modelId="{0DA811A2-C15C-4322-B700-C2658CEB7D8F}" type="presParOf" srcId="{2D72C262-24E5-4B62-B74F-A49019453FFA}" destId="{914A8379-C540-4281-B94C-DB3A2B83F1DB}" srcOrd="7" destOrd="0" presId="urn:microsoft.com/office/officeart/2005/8/layout/vList5"/>
    <dgm:cxn modelId="{7CDF6222-B92E-4307-99FF-29EA4415099F}" type="presParOf" srcId="{2D72C262-24E5-4B62-B74F-A49019453FFA}" destId="{CA77A1E3-5872-4653-95DF-467282728F41}" srcOrd="8" destOrd="0" presId="urn:microsoft.com/office/officeart/2005/8/layout/vList5"/>
    <dgm:cxn modelId="{63768DD1-BCB9-4C59-B95E-2307CAA63573}" type="presParOf" srcId="{CA77A1E3-5872-4653-95DF-467282728F41}" destId="{5FFD8C0A-28A3-469A-BF7C-CFB595773EDD}" srcOrd="0" destOrd="0" presId="urn:microsoft.com/office/officeart/2005/8/layout/vList5"/>
    <dgm:cxn modelId="{A79F7AEB-3B5A-46DB-8120-9ABFB6E85F1D}" type="presParOf" srcId="{2D72C262-24E5-4B62-B74F-A49019453FFA}" destId="{7381E871-575C-4FD4-9BDF-1B1CB4CD6409}" srcOrd="9" destOrd="0" presId="urn:microsoft.com/office/officeart/2005/8/layout/vList5"/>
    <dgm:cxn modelId="{FF726453-32E2-457E-8799-8C5E6D65FFD7}" type="presParOf" srcId="{2D72C262-24E5-4B62-B74F-A49019453FFA}" destId="{DC3E8BA1-8AE7-4CE4-BB08-7A7D2B1CE09C}" srcOrd="10" destOrd="0" presId="urn:microsoft.com/office/officeart/2005/8/layout/vList5"/>
    <dgm:cxn modelId="{E66D550E-A562-4616-BC2B-C564A14FF8EA}" type="presParOf" srcId="{DC3E8BA1-8AE7-4CE4-BB08-7A7D2B1CE09C}" destId="{67D5DD84-DA7D-440A-9692-07E408C54128}" srcOrd="0" destOrd="0" presId="urn:microsoft.com/office/officeart/2005/8/layout/vList5"/>
    <dgm:cxn modelId="{6F64169D-4945-449F-A6B2-720759A2B527}" type="presParOf" srcId="{2D72C262-24E5-4B62-B74F-A49019453FFA}" destId="{486E0669-52E8-4DED-AC5F-1DF5F1845343}" srcOrd="11" destOrd="0" presId="urn:microsoft.com/office/officeart/2005/8/layout/vList5"/>
    <dgm:cxn modelId="{4D0ED8A0-0548-49EA-A661-5D9AE2D7C205}" type="presParOf" srcId="{2D72C262-24E5-4B62-B74F-A49019453FFA}" destId="{4219FE38-D6FE-493E-B07A-B7AB13990CAB}" srcOrd="12" destOrd="0" presId="urn:microsoft.com/office/officeart/2005/8/layout/vList5"/>
    <dgm:cxn modelId="{A682A771-FE38-472D-9DB0-87F935E94703}" type="presParOf" srcId="{4219FE38-D6FE-493E-B07A-B7AB13990CAB}" destId="{A346ED68-F7BE-428B-BDAF-EED498E64D4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62CBE6-4707-476E-B2C2-37F059FF4B0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59AB94-9AE5-4BEF-8182-FCEA928FCEA8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Issues with volume of work for XPS post 01/10/2023 McCloud </a:t>
          </a:r>
          <a:endParaRPr lang="en-US"/>
        </a:p>
      </dgm:t>
    </dgm:pt>
    <dgm:pt modelId="{116B8B38-E2E4-44FD-9041-9D9C4AFB9747}" type="parTrans" cxnId="{0F951FE4-FE2A-4F1A-8F64-DF6F22E81C5A}">
      <dgm:prSet/>
      <dgm:spPr/>
      <dgm:t>
        <a:bodyPr/>
        <a:lstStyle/>
        <a:p>
          <a:endParaRPr lang="en-US"/>
        </a:p>
      </dgm:t>
    </dgm:pt>
    <dgm:pt modelId="{35193C23-BFAF-47CF-8DB3-9BDEABF75336}" type="sibTrans" cxnId="{0F951FE4-FE2A-4F1A-8F64-DF6F22E81C5A}">
      <dgm:prSet/>
      <dgm:spPr/>
      <dgm:t>
        <a:bodyPr/>
        <a:lstStyle/>
        <a:p>
          <a:endParaRPr lang="en-US"/>
        </a:p>
      </dgm:t>
    </dgm:pt>
    <dgm:pt modelId="{70AC3275-973D-4DB7-BE28-F5D5BA02ABE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Backlog issues</a:t>
          </a:r>
          <a:endParaRPr lang="en-US"/>
        </a:p>
      </dgm:t>
    </dgm:pt>
    <dgm:pt modelId="{8731ACE7-0BA0-43F1-B3F8-9F2F4AF7BCED}" type="parTrans" cxnId="{91BE3C9A-21A2-4BE5-9373-D5A6AF3FCA3E}">
      <dgm:prSet/>
      <dgm:spPr/>
      <dgm:t>
        <a:bodyPr/>
        <a:lstStyle/>
        <a:p>
          <a:endParaRPr lang="en-US"/>
        </a:p>
      </dgm:t>
    </dgm:pt>
    <dgm:pt modelId="{43944529-D0D1-4C52-9242-03F3E2C26700}" type="sibTrans" cxnId="{91BE3C9A-21A2-4BE5-9373-D5A6AF3FCA3E}">
      <dgm:prSet/>
      <dgm:spPr/>
      <dgm:t>
        <a:bodyPr/>
        <a:lstStyle/>
        <a:p>
          <a:endParaRPr lang="en-US"/>
        </a:p>
      </dgm:t>
    </dgm:pt>
    <dgm:pt modelId="{5B0E86F4-0F11-42B8-B301-B8847B03233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Service Credits from contract invoked</a:t>
          </a:r>
          <a:endParaRPr lang="en-US"/>
        </a:p>
      </dgm:t>
    </dgm:pt>
    <dgm:pt modelId="{D41AA51B-3C13-40EF-A5DF-06126DABA2AC}" type="parTrans" cxnId="{6FB7A23D-5FA8-48D1-93FC-4B9804AF5F82}">
      <dgm:prSet/>
      <dgm:spPr/>
      <dgm:t>
        <a:bodyPr/>
        <a:lstStyle/>
        <a:p>
          <a:endParaRPr lang="en-US"/>
        </a:p>
      </dgm:t>
    </dgm:pt>
    <dgm:pt modelId="{1F48BD76-2143-46F4-8E13-1675F196E220}" type="sibTrans" cxnId="{6FB7A23D-5FA8-48D1-93FC-4B9804AF5F82}">
      <dgm:prSet/>
      <dgm:spPr/>
      <dgm:t>
        <a:bodyPr/>
        <a:lstStyle/>
        <a:p>
          <a:endParaRPr lang="en-US"/>
        </a:p>
      </dgm:t>
    </dgm:pt>
    <dgm:pt modelId="{2DFC972E-9722-4220-9FA4-517DAB400C0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Improvement plan agreed and in place</a:t>
          </a:r>
          <a:endParaRPr lang="en-US"/>
        </a:p>
      </dgm:t>
    </dgm:pt>
    <dgm:pt modelId="{CAC6D854-F62B-4352-9279-C94F1E04052D}" type="parTrans" cxnId="{FCF417D8-E7BE-45FE-A08D-8C2C08B29495}">
      <dgm:prSet/>
      <dgm:spPr/>
      <dgm:t>
        <a:bodyPr/>
        <a:lstStyle/>
        <a:p>
          <a:endParaRPr lang="en-US"/>
        </a:p>
      </dgm:t>
    </dgm:pt>
    <dgm:pt modelId="{0A774730-227F-4E2B-AEE1-9C2053FFE20E}" type="sibTrans" cxnId="{FCF417D8-E7BE-45FE-A08D-8C2C08B29495}">
      <dgm:prSet/>
      <dgm:spPr/>
      <dgm:t>
        <a:bodyPr/>
        <a:lstStyle/>
        <a:p>
          <a:endParaRPr lang="en-US"/>
        </a:p>
      </dgm:t>
    </dgm:pt>
    <dgm:pt modelId="{8C3D12AD-1786-42A2-8D2D-4C6E40226A4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Lump sum payment timings</a:t>
          </a:r>
          <a:endParaRPr lang="en-US"/>
        </a:p>
      </dgm:t>
    </dgm:pt>
    <dgm:pt modelId="{6B215307-9558-40C5-929F-A0225F71DDE9}" type="parTrans" cxnId="{F4BF839F-90EF-4BE1-AE8C-888F7D2A077B}">
      <dgm:prSet/>
      <dgm:spPr/>
      <dgm:t>
        <a:bodyPr/>
        <a:lstStyle/>
        <a:p>
          <a:endParaRPr lang="en-US"/>
        </a:p>
      </dgm:t>
    </dgm:pt>
    <dgm:pt modelId="{41A034C0-6997-45EF-B37F-5DCF18AF87DE}" type="sibTrans" cxnId="{F4BF839F-90EF-4BE1-AE8C-888F7D2A077B}">
      <dgm:prSet/>
      <dgm:spPr/>
      <dgm:t>
        <a:bodyPr/>
        <a:lstStyle/>
        <a:p>
          <a:endParaRPr lang="en-US"/>
        </a:p>
      </dgm:t>
    </dgm:pt>
    <dgm:pt modelId="{B59A3182-00F8-4B04-8358-F36D35A02E6A}" type="pres">
      <dgm:prSet presAssocID="{CD62CBE6-4707-476E-B2C2-37F059FF4B08}" presName="root" presStyleCnt="0">
        <dgm:presLayoutVars>
          <dgm:dir/>
          <dgm:resizeHandles val="exact"/>
        </dgm:presLayoutVars>
      </dgm:prSet>
      <dgm:spPr/>
    </dgm:pt>
    <dgm:pt modelId="{D542BE3E-396D-4244-B695-ACBCD9C1F109}" type="pres">
      <dgm:prSet presAssocID="{0F59AB94-9AE5-4BEF-8182-FCEA928FCEA8}" presName="compNode" presStyleCnt="0"/>
      <dgm:spPr/>
    </dgm:pt>
    <dgm:pt modelId="{39567076-4E4E-407C-A1CA-21B2072D6E9E}" type="pres">
      <dgm:prSet presAssocID="{0F59AB94-9AE5-4BEF-8182-FCEA928FCEA8}" presName="bgRect" presStyleLbl="bgShp" presStyleIdx="0" presStyleCnt="5"/>
      <dgm:spPr/>
    </dgm:pt>
    <dgm:pt modelId="{3686FE64-9EB8-4EA4-ADE5-1E11F332F6E8}" type="pres">
      <dgm:prSet presAssocID="{0F59AB94-9AE5-4BEF-8182-FCEA928FCEA8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actory"/>
        </a:ext>
      </dgm:extLst>
    </dgm:pt>
    <dgm:pt modelId="{7582E1EF-7600-4F4B-B387-9E882FCDD4A3}" type="pres">
      <dgm:prSet presAssocID="{0F59AB94-9AE5-4BEF-8182-FCEA928FCEA8}" presName="spaceRect" presStyleCnt="0"/>
      <dgm:spPr/>
    </dgm:pt>
    <dgm:pt modelId="{13AEEC46-74D3-4482-9D01-856BE11A668D}" type="pres">
      <dgm:prSet presAssocID="{0F59AB94-9AE5-4BEF-8182-FCEA928FCEA8}" presName="parTx" presStyleLbl="revTx" presStyleIdx="0" presStyleCnt="5">
        <dgm:presLayoutVars>
          <dgm:chMax val="0"/>
          <dgm:chPref val="0"/>
        </dgm:presLayoutVars>
      </dgm:prSet>
      <dgm:spPr/>
    </dgm:pt>
    <dgm:pt modelId="{02308D3E-85E0-4247-8380-C466A3F4CAA1}" type="pres">
      <dgm:prSet presAssocID="{35193C23-BFAF-47CF-8DB3-9BDEABF75336}" presName="sibTrans" presStyleCnt="0"/>
      <dgm:spPr/>
    </dgm:pt>
    <dgm:pt modelId="{62D97575-9045-4147-9A50-3B6B4FFF7E07}" type="pres">
      <dgm:prSet presAssocID="{70AC3275-973D-4DB7-BE28-F5D5BA02ABEB}" presName="compNode" presStyleCnt="0"/>
      <dgm:spPr/>
    </dgm:pt>
    <dgm:pt modelId="{3C847273-B520-4B65-917C-2B074527138F}" type="pres">
      <dgm:prSet presAssocID="{70AC3275-973D-4DB7-BE28-F5D5BA02ABEB}" presName="bgRect" presStyleLbl="bgShp" presStyleIdx="1" presStyleCnt="5"/>
      <dgm:spPr/>
    </dgm:pt>
    <dgm:pt modelId="{16A7028B-2EA0-499D-89BD-A559DC8B9A89}" type="pres">
      <dgm:prSet presAssocID="{70AC3275-973D-4DB7-BE28-F5D5BA02ABEB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555DA8F1-FD67-42E2-B14C-F0518C80667E}" type="pres">
      <dgm:prSet presAssocID="{70AC3275-973D-4DB7-BE28-F5D5BA02ABEB}" presName="spaceRect" presStyleCnt="0"/>
      <dgm:spPr/>
    </dgm:pt>
    <dgm:pt modelId="{DDCB1074-A43E-43AC-B309-F3E70CDB78D5}" type="pres">
      <dgm:prSet presAssocID="{70AC3275-973D-4DB7-BE28-F5D5BA02ABEB}" presName="parTx" presStyleLbl="revTx" presStyleIdx="1" presStyleCnt="5">
        <dgm:presLayoutVars>
          <dgm:chMax val="0"/>
          <dgm:chPref val="0"/>
        </dgm:presLayoutVars>
      </dgm:prSet>
      <dgm:spPr/>
    </dgm:pt>
    <dgm:pt modelId="{0BAE3135-3B9D-4685-B90F-57A48DE3A68D}" type="pres">
      <dgm:prSet presAssocID="{43944529-D0D1-4C52-9242-03F3E2C26700}" presName="sibTrans" presStyleCnt="0"/>
      <dgm:spPr/>
    </dgm:pt>
    <dgm:pt modelId="{06737F28-F8A7-40EC-9305-A00CC42D716A}" type="pres">
      <dgm:prSet presAssocID="{5B0E86F4-0F11-42B8-B301-B8847B032331}" presName="compNode" presStyleCnt="0"/>
      <dgm:spPr/>
    </dgm:pt>
    <dgm:pt modelId="{185810FC-21E2-421E-A77F-A1AA9544B23B}" type="pres">
      <dgm:prSet presAssocID="{5B0E86F4-0F11-42B8-B301-B8847B032331}" presName="bgRect" presStyleLbl="bgShp" presStyleIdx="2" presStyleCnt="5"/>
      <dgm:spPr/>
    </dgm:pt>
    <dgm:pt modelId="{F5E7BB50-F4F4-4DDD-AF51-30F833BA0321}" type="pres">
      <dgm:prSet presAssocID="{5B0E86F4-0F11-42B8-B301-B8847B032331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tract"/>
        </a:ext>
      </dgm:extLst>
    </dgm:pt>
    <dgm:pt modelId="{BC7476D1-9C67-4905-AA18-F931EBEE6974}" type="pres">
      <dgm:prSet presAssocID="{5B0E86F4-0F11-42B8-B301-B8847B032331}" presName="spaceRect" presStyleCnt="0"/>
      <dgm:spPr/>
    </dgm:pt>
    <dgm:pt modelId="{4FB8D8A0-B47F-4194-9671-E58836C85AE1}" type="pres">
      <dgm:prSet presAssocID="{5B0E86F4-0F11-42B8-B301-B8847B032331}" presName="parTx" presStyleLbl="revTx" presStyleIdx="2" presStyleCnt="5">
        <dgm:presLayoutVars>
          <dgm:chMax val="0"/>
          <dgm:chPref val="0"/>
        </dgm:presLayoutVars>
      </dgm:prSet>
      <dgm:spPr/>
    </dgm:pt>
    <dgm:pt modelId="{8CB1E70B-96CB-4CC7-B2F6-3A4EB02FC8E3}" type="pres">
      <dgm:prSet presAssocID="{1F48BD76-2143-46F4-8E13-1675F196E220}" presName="sibTrans" presStyleCnt="0"/>
      <dgm:spPr/>
    </dgm:pt>
    <dgm:pt modelId="{724A6E74-E028-40CA-A341-D102A459A3B2}" type="pres">
      <dgm:prSet presAssocID="{2DFC972E-9722-4220-9FA4-517DAB400C01}" presName="compNode" presStyleCnt="0"/>
      <dgm:spPr/>
    </dgm:pt>
    <dgm:pt modelId="{D6970A36-54AC-495E-9134-B75BC21D2021}" type="pres">
      <dgm:prSet presAssocID="{2DFC972E-9722-4220-9FA4-517DAB400C01}" presName="bgRect" presStyleLbl="bgShp" presStyleIdx="3" presStyleCnt="5"/>
      <dgm:spPr/>
    </dgm:pt>
    <dgm:pt modelId="{2392CB83-17B2-485F-84C7-789E0AB18F5B}" type="pres">
      <dgm:prSet presAssocID="{2DFC972E-9722-4220-9FA4-517DAB400C01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96754A9E-52DE-4C3F-A873-EFB5CD588AF9}" type="pres">
      <dgm:prSet presAssocID="{2DFC972E-9722-4220-9FA4-517DAB400C01}" presName="spaceRect" presStyleCnt="0"/>
      <dgm:spPr/>
    </dgm:pt>
    <dgm:pt modelId="{C0605B00-1F03-43EB-880F-48A6B5E68CC2}" type="pres">
      <dgm:prSet presAssocID="{2DFC972E-9722-4220-9FA4-517DAB400C01}" presName="parTx" presStyleLbl="revTx" presStyleIdx="3" presStyleCnt="5">
        <dgm:presLayoutVars>
          <dgm:chMax val="0"/>
          <dgm:chPref val="0"/>
        </dgm:presLayoutVars>
      </dgm:prSet>
      <dgm:spPr/>
    </dgm:pt>
    <dgm:pt modelId="{39E14F77-E481-4FC2-96BB-6091E8DB0464}" type="pres">
      <dgm:prSet presAssocID="{0A774730-227F-4E2B-AEE1-9C2053FFE20E}" presName="sibTrans" presStyleCnt="0"/>
      <dgm:spPr/>
    </dgm:pt>
    <dgm:pt modelId="{EF960A3E-1A07-48ED-B0F6-C80D2C9912F6}" type="pres">
      <dgm:prSet presAssocID="{8C3D12AD-1786-42A2-8D2D-4C6E40226A44}" presName="compNode" presStyleCnt="0"/>
      <dgm:spPr/>
    </dgm:pt>
    <dgm:pt modelId="{48043982-9783-4190-BFA7-4120E6C07B67}" type="pres">
      <dgm:prSet presAssocID="{8C3D12AD-1786-42A2-8D2D-4C6E40226A44}" presName="bgRect" presStyleLbl="bgShp" presStyleIdx="4" presStyleCnt="5"/>
      <dgm:spPr/>
    </dgm:pt>
    <dgm:pt modelId="{CF68CA23-C9D2-4022-9A0E-A146C1DC1D41}" type="pres">
      <dgm:prSet presAssocID="{8C3D12AD-1786-42A2-8D2D-4C6E40226A44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F26D5EBB-D617-4A06-9AFD-135B3AFE2AEB}" type="pres">
      <dgm:prSet presAssocID="{8C3D12AD-1786-42A2-8D2D-4C6E40226A44}" presName="spaceRect" presStyleCnt="0"/>
      <dgm:spPr/>
    </dgm:pt>
    <dgm:pt modelId="{4D7BE003-3DC3-464D-B367-2E82823EB3C9}" type="pres">
      <dgm:prSet presAssocID="{8C3D12AD-1786-42A2-8D2D-4C6E40226A44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99E51E04-68FD-4CE1-A9C4-7505F4D34606}" type="presOf" srcId="{8C3D12AD-1786-42A2-8D2D-4C6E40226A44}" destId="{4D7BE003-3DC3-464D-B367-2E82823EB3C9}" srcOrd="0" destOrd="0" presId="urn:microsoft.com/office/officeart/2018/2/layout/IconVerticalSolidList"/>
    <dgm:cxn modelId="{865FC708-3A69-4608-929B-91E7A6734C8B}" type="presOf" srcId="{0F59AB94-9AE5-4BEF-8182-FCEA928FCEA8}" destId="{13AEEC46-74D3-4482-9D01-856BE11A668D}" srcOrd="0" destOrd="0" presId="urn:microsoft.com/office/officeart/2018/2/layout/IconVerticalSolidList"/>
    <dgm:cxn modelId="{4002B42B-E323-4823-A864-9097A7FDBF0F}" type="presOf" srcId="{70AC3275-973D-4DB7-BE28-F5D5BA02ABEB}" destId="{DDCB1074-A43E-43AC-B309-F3E70CDB78D5}" srcOrd="0" destOrd="0" presId="urn:microsoft.com/office/officeart/2018/2/layout/IconVerticalSolidList"/>
    <dgm:cxn modelId="{6FB7A23D-5FA8-48D1-93FC-4B9804AF5F82}" srcId="{CD62CBE6-4707-476E-B2C2-37F059FF4B08}" destId="{5B0E86F4-0F11-42B8-B301-B8847B032331}" srcOrd="2" destOrd="0" parTransId="{D41AA51B-3C13-40EF-A5DF-06126DABA2AC}" sibTransId="{1F48BD76-2143-46F4-8E13-1675F196E220}"/>
    <dgm:cxn modelId="{36F85C67-19E4-4538-8619-16F39CE06C17}" type="presOf" srcId="{2DFC972E-9722-4220-9FA4-517DAB400C01}" destId="{C0605B00-1F03-43EB-880F-48A6B5E68CC2}" srcOrd="0" destOrd="0" presId="urn:microsoft.com/office/officeart/2018/2/layout/IconVerticalSolidList"/>
    <dgm:cxn modelId="{DA42B86E-73B7-4972-9FD6-37ABC0B76A0D}" type="presOf" srcId="{5B0E86F4-0F11-42B8-B301-B8847B032331}" destId="{4FB8D8A0-B47F-4194-9671-E58836C85AE1}" srcOrd="0" destOrd="0" presId="urn:microsoft.com/office/officeart/2018/2/layout/IconVerticalSolidList"/>
    <dgm:cxn modelId="{91BE3C9A-21A2-4BE5-9373-D5A6AF3FCA3E}" srcId="{CD62CBE6-4707-476E-B2C2-37F059FF4B08}" destId="{70AC3275-973D-4DB7-BE28-F5D5BA02ABEB}" srcOrd="1" destOrd="0" parTransId="{8731ACE7-0BA0-43F1-B3F8-9F2F4AF7BCED}" sibTransId="{43944529-D0D1-4C52-9242-03F3E2C26700}"/>
    <dgm:cxn modelId="{65F7809F-2EF8-429E-A34A-B43EB8DE73E3}" type="presOf" srcId="{CD62CBE6-4707-476E-B2C2-37F059FF4B08}" destId="{B59A3182-00F8-4B04-8358-F36D35A02E6A}" srcOrd="0" destOrd="0" presId="urn:microsoft.com/office/officeart/2018/2/layout/IconVerticalSolidList"/>
    <dgm:cxn modelId="{F4BF839F-90EF-4BE1-AE8C-888F7D2A077B}" srcId="{CD62CBE6-4707-476E-B2C2-37F059FF4B08}" destId="{8C3D12AD-1786-42A2-8D2D-4C6E40226A44}" srcOrd="4" destOrd="0" parTransId="{6B215307-9558-40C5-929F-A0225F71DDE9}" sibTransId="{41A034C0-6997-45EF-B37F-5DCF18AF87DE}"/>
    <dgm:cxn modelId="{FCF417D8-E7BE-45FE-A08D-8C2C08B29495}" srcId="{CD62CBE6-4707-476E-B2C2-37F059FF4B08}" destId="{2DFC972E-9722-4220-9FA4-517DAB400C01}" srcOrd="3" destOrd="0" parTransId="{CAC6D854-F62B-4352-9279-C94F1E04052D}" sibTransId="{0A774730-227F-4E2B-AEE1-9C2053FFE20E}"/>
    <dgm:cxn modelId="{0F951FE4-FE2A-4F1A-8F64-DF6F22E81C5A}" srcId="{CD62CBE6-4707-476E-B2C2-37F059FF4B08}" destId="{0F59AB94-9AE5-4BEF-8182-FCEA928FCEA8}" srcOrd="0" destOrd="0" parTransId="{116B8B38-E2E4-44FD-9041-9D9C4AFB9747}" sibTransId="{35193C23-BFAF-47CF-8DB3-9BDEABF75336}"/>
    <dgm:cxn modelId="{A1757C6E-926B-48EB-B28E-9AC3343F1FC6}" type="presParOf" srcId="{B59A3182-00F8-4B04-8358-F36D35A02E6A}" destId="{D542BE3E-396D-4244-B695-ACBCD9C1F109}" srcOrd="0" destOrd="0" presId="urn:microsoft.com/office/officeart/2018/2/layout/IconVerticalSolidList"/>
    <dgm:cxn modelId="{61766314-EC01-42B7-BF15-3199AF7E4836}" type="presParOf" srcId="{D542BE3E-396D-4244-B695-ACBCD9C1F109}" destId="{39567076-4E4E-407C-A1CA-21B2072D6E9E}" srcOrd="0" destOrd="0" presId="urn:microsoft.com/office/officeart/2018/2/layout/IconVerticalSolidList"/>
    <dgm:cxn modelId="{9E060B17-5EF8-46B6-B5B5-85994887C167}" type="presParOf" srcId="{D542BE3E-396D-4244-B695-ACBCD9C1F109}" destId="{3686FE64-9EB8-4EA4-ADE5-1E11F332F6E8}" srcOrd="1" destOrd="0" presId="urn:microsoft.com/office/officeart/2018/2/layout/IconVerticalSolidList"/>
    <dgm:cxn modelId="{4A6FB667-5ED8-44AE-BDBF-0CD8011B7C7F}" type="presParOf" srcId="{D542BE3E-396D-4244-B695-ACBCD9C1F109}" destId="{7582E1EF-7600-4F4B-B387-9E882FCDD4A3}" srcOrd="2" destOrd="0" presId="urn:microsoft.com/office/officeart/2018/2/layout/IconVerticalSolidList"/>
    <dgm:cxn modelId="{48761A55-11A9-4912-A1D4-3D1679C2A9D6}" type="presParOf" srcId="{D542BE3E-396D-4244-B695-ACBCD9C1F109}" destId="{13AEEC46-74D3-4482-9D01-856BE11A668D}" srcOrd="3" destOrd="0" presId="urn:microsoft.com/office/officeart/2018/2/layout/IconVerticalSolidList"/>
    <dgm:cxn modelId="{BA7F2AA2-146C-4C2E-A70E-4E350BE5C30D}" type="presParOf" srcId="{B59A3182-00F8-4B04-8358-F36D35A02E6A}" destId="{02308D3E-85E0-4247-8380-C466A3F4CAA1}" srcOrd="1" destOrd="0" presId="urn:microsoft.com/office/officeart/2018/2/layout/IconVerticalSolidList"/>
    <dgm:cxn modelId="{FF133BFC-021F-4756-BE71-B71C28A030F9}" type="presParOf" srcId="{B59A3182-00F8-4B04-8358-F36D35A02E6A}" destId="{62D97575-9045-4147-9A50-3B6B4FFF7E07}" srcOrd="2" destOrd="0" presId="urn:microsoft.com/office/officeart/2018/2/layout/IconVerticalSolidList"/>
    <dgm:cxn modelId="{26411BF7-5366-48A5-84D9-6738F07BFBDD}" type="presParOf" srcId="{62D97575-9045-4147-9A50-3B6B4FFF7E07}" destId="{3C847273-B520-4B65-917C-2B074527138F}" srcOrd="0" destOrd="0" presId="urn:microsoft.com/office/officeart/2018/2/layout/IconVerticalSolidList"/>
    <dgm:cxn modelId="{7C162F9F-5F5E-4BE5-A156-583A4695943D}" type="presParOf" srcId="{62D97575-9045-4147-9A50-3B6B4FFF7E07}" destId="{16A7028B-2EA0-499D-89BD-A559DC8B9A89}" srcOrd="1" destOrd="0" presId="urn:microsoft.com/office/officeart/2018/2/layout/IconVerticalSolidList"/>
    <dgm:cxn modelId="{52241765-C4BA-4E86-8257-99E2EECC7879}" type="presParOf" srcId="{62D97575-9045-4147-9A50-3B6B4FFF7E07}" destId="{555DA8F1-FD67-42E2-B14C-F0518C80667E}" srcOrd="2" destOrd="0" presId="urn:microsoft.com/office/officeart/2018/2/layout/IconVerticalSolidList"/>
    <dgm:cxn modelId="{FF266224-6106-462E-BDAB-0E7C22789B2F}" type="presParOf" srcId="{62D97575-9045-4147-9A50-3B6B4FFF7E07}" destId="{DDCB1074-A43E-43AC-B309-F3E70CDB78D5}" srcOrd="3" destOrd="0" presId="urn:microsoft.com/office/officeart/2018/2/layout/IconVerticalSolidList"/>
    <dgm:cxn modelId="{CB9DF3AA-64B1-435C-86A2-EF43EE54B81B}" type="presParOf" srcId="{B59A3182-00F8-4B04-8358-F36D35A02E6A}" destId="{0BAE3135-3B9D-4685-B90F-57A48DE3A68D}" srcOrd="3" destOrd="0" presId="urn:microsoft.com/office/officeart/2018/2/layout/IconVerticalSolidList"/>
    <dgm:cxn modelId="{C688F39C-8ABE-422A-AC90-95B1ED5C859A}" type="presParOf" srcId="{B59A3182-00F8-4B04-8358-F36D35A02E6A}" destId="{06737F28-F8A7-40EC-9305-A00CC42D716A}" srcOrd="4" destOrd="0" presId="urn:microsoft.com/office/officeart/2018/2/layout/IconVerticalSolidList"/>
    <dgm:cxn modelId="{CA6893C1-17EC-4F37-B496-214102F2EF3A}" type="presParOf" srcId="{06737F28-F8A7-40EC-9305-A00CC42D716A}" destId="{185810FC-21E2-421E-A77F-A1AA9544B23B}" srcOrd="0" destOrd="0" presId="urn:microsoft.com/office/officeart/2018/2/layout/IconVerticalSolidList"/>
    <dgm:cxn modelId="{42AD0BCA-881C-43FC-8CE8-8F83338B08CB}" type="presParOf" srcId="{06737F28-F8A7-40EC-9305-A00CC42D716A}" destId="{F5E7BB50-F4F4-4DDD-AF51-30F833BA0321}" srcOrd="1" destOrd="0" presId="urn:microsoft.com/office/officeart/2018/2/layout/IconVerticalSolidList"/>
    <dgm:cxn modelId="{50BEE752-8A2F-434D-9AE3-039626E2B7C5}" type="presParOf" srcId="{06737F28-F8A7-40EC-9305-A00CC42D716A}" destId="{BC7476D1-9C67-4905-AA18-F931EBEE6974}" srcOrd="2" destOrd="0" presId="urn:microsoft.com/office/officeart/2018/2/layout/IconVerticalSolidList"/>
    <dgm:cxn modelId="{C4E6F72D-9B80-4B01-9F0E-B80066DD968A}" type="presParOf" srcId="{06737F28-F8A7-40EC-9305-A00CC42D716A}" destId="{4FB8D8A0-B47F-4194-9671-E58836C85AE1}" srcOrd="3" destOrd="0" presId="urn:microsoft.com/office/officeart/2018/2/layout/IconVerticalSolidList"/>
    <dgm:cxn modelId="{96711971-EE5F-4AA4-A4FF-DBB1738E4CDF}" type="presParOf" srcId="{B59A3182-00F8-4B04-8358-F36D35A02E6A}" destId="{8CB1E70B-96CB-4CC7-B2F6-3A4EB02FC8E3}" srcOrd="5" destOrd="0" presId="urn:microsoft.com/office/officeart/2018/2/layout/IconVerticalSolidList"/>
    <dgm:cxn modelId="{0AB393EE-C36F-4B8E-BC9A-12DD8F69AD18}" type="presParOf" srcId="{B59A3182-00F8-4B04-8358-F36D35A02E6A}" destId="{724A6E74-E028-40CA-A341-D102A459A3B2}" srcOrd="6" destOrd="0" presId="urn:microsoft.com/office/officeart/2018/2/layout/IconVerticalSolidList"/>
    <dgm:cxn modelId="{398B38A4-AF49-432C-9B17-E5AC53B3A5EA}" type="presParOf" srcId="{724A6E74-E028-40CA-A341-D102A459A3B2}" destId="{D6970A36-54AC-495E-9134-B75BC21D2021}" srcOrd="0" destOrd="0" presId="urn:microsoft.com/office/officeart/2018/2/layout/IconVerticalSolidList"/>
    <dgm:cxn modelId="{59FF34CE-4467-4547-958E-0CFACAB78F67}" type="presParOf" srcId="{724A6E74-E028-40CA-A341-D102A459A3B2}" destId="{2392CB83-17B2-485F-84C7-789E0AB18F5B}" srcOrd="1" destOrd="0" presId="urn:microsoft.com/office/officeart/2018/2/layout/IconVerticalSolidList"/>
    <dgm:cxn modelId="{29D27686-CC7D-45FB-8EAC-7212A4690A62}" type="presParOf" srcId="{724A6E74-E028-40CA-A341-D102A459A3B2}" destId="{96754A9E-52DE-4C3F-A873-EFB5CD588AF9}" srcOrd="2" destOrd="0" presId="urn:microsoft.com/office/officeart/2018/2/layout/IconVerticalSolidList"/>
    <dgm:cxn modelId="{2F4693EE-1720-4CBA-B45D-4D72C4649828}" type="presParOf" srcId="{724A6E74-E028-40CA-A341-D102A459A3B2}" destId="{C0605B00-1F03-43EB-880F-48A6B5E68CC2}" srcOrd="3" destOrd="0" presId="urn:microsoft.com/office/officeart/2018/2/layout/IconVerticalSolidList"/>
    <dgm:cxn modelId="{2D97785C-1A79-43A9-976E-FF20169945B4}" type="presParOf" srcId="{B59A3182-00F8-4B04-8358-F36D35A02E6A}" destId="{39E14F77-E481-4FC2-96BB-6091E8DB0464}" srcOrd="7" destOrd="0" presId="urn:microsoft.com/office/officeart/2018/2/layout/IconVerticalSolidList"/>
    <dgm:cxn modelId="{8AE709B0-0F75-41F7-8061-94AD2EC20F60}" type="presParOf" srcId="{B59A3182-00F8-4B04-8358-F36D35A02E6A}" destId="{EF960A3E-1A07-48ED-B0F6-C80D2C9912F6}" srcOrd="8" destOrd="0" presId="urn:microsoft.com/office/officeart/2018/2/layout/IconVerticalSolidList"/>
    <dgm:cxn modelId="{7AC61B5E-DCB6-4981-9EF7-FB88622398A5}" type="presParOf" srcId="{EF960A3E-1A07-48ED-B0F6-C80D2C9912F6}" destId="{48043982-9783-4190-BFA7-4120E6C07B67}" srcOrd="0" destOrd="0" presId="urn:microsoft.com/office/officeart/2018/2/layout/IconVerticalSolidList"/>
    <dgm:cxn modelId="{A7A7F473-77CB-4C8B-A772-CF3DB172A08F}" type="presParOf" srcId="{EF960A3E-1A07-48ED-B0F6-C80D2C9912F6}" destId="{CF68CA23-C9D2-4022-9A0E-A146C1DC1D41}" srcOrd="1" destOrd="0" presId="urn:microsoft.com/office/officeart/2018/2/layout/IconVerticalSolidList"/>
    <dgm:cxn modelId="{C4F8DBF0-0585-4F6D-A797-3B9AFC1B223B}" type="presParOf" srcId="{EF960A3E-1A07-48ED-B0F6-C80D2C9912F6}" destId="{F26D5EBB-D617-4A06-9AFD-135B3AFE2AEB}" srcOrd="2" destOrd="0" presId="urn:microsoft.com/office/officeart/2018/2/layout/IconVerticalSolidList"/>
    <dgm:cxn modelId="{BDF96346-317D-404B-972D-7FEE2DE952C7}" type="presParOf" srcId="{EF960A3E-1A07-48ED-B0F6-C80D2C9912F6}" destId="{4D7BE003-3DC3-464D-B367-2E82823EB3C9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3D5655-920D-43C0-AC3E-6C1E7B86279D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D00E8F40-B0D7-44F1-9417-1808E8F24905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Payslips and P60’s are available to view and download on portal</a:t>
          </a:r>
          <a:endParaRPr lang="en-US" dirty="0"/>
        </a:p>
      </dgm:t>
    </dgm:pt>
    <dgm:pt modelId="{C8F6A865-5B6A-4750-A36E-B44D9713A07D}" type="parTrans" cxnId="{8FC71CA3-FC5C-4851-B9E0-8B28DA895ABB}">
      <dgm:prSet/>
      <dgm:spPr/>
      <dgm:t>
        <a:bodyPr/>
        <a:lstStyle/>
        <a:p>
          <a:endParaRPr lang="en-US"/>
        </a:p>
      </dgm:t>
    </dgm:pt>
    <dgm:pt modelId="{0E891E26-F3A1-42FC-8A03-55D1AA40C293}" type="sibTrans" cxnId="{8FC71CA3-FC5C-4851-B9E0-8B28DA895ABB}">
      <dgm:prSet/>
      <dgm:spPr/>
      <dgm:t>
        <a:bodyPr/>
        <a:lstStyle/>
        <a:p>
          <a:endParaRPr lang="en-US"/>
        </a:p>
      </dgm:t>
    </dgm:pt>
    <dgm:pt modelId="{E55B8B10-0454-46D3-9670-86E7B89EFF1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Officers who have access to Portal will be able to use the same account to view their pension payslips (they won’t need to re-register).</a:t>
          </a:r>
          <a:endParaRPr lang="en-US" dirty="0"/>
        </a:p>
      </dgm:t>
    </dgm:pt>
    <dgm:pt modelId="{CC4EF125-1148-427D-B0A3-FA9FBC5767C1}" type="parTrans" cxnId="{077BF060-8F01-4196-B90C-2EDA9A159734}">
      <dgm:prSet/>
      <dgm:spPr/>
      <dgm:t>
        <a:bodyPr/>
        <a:lstStyle/>
        <a:p>
          <a:endParaRPr lang="en-US"/>
        </a:p>
      </dgm:t>
    </dgm:pt>
    <dgm:pt modelId="{AD54BD53-6AB1-4AD9-8080-8B54D4BB416B}" type="sibTrans" cxnId="{077BF060-8F01-4196-B90C-2EDA9A159734}">
      <dgm:prSet/>
      <dgm:spPr/>
      <dgm:t>
        <a:bodyPr/>
        <a:lstStyle/>
        <a:p>
          <a:endParaRPr lang="en-US"/>
        </a:p>
      </dgm:t>
    </dgm:pt>
    <dgm:pt modelId="{911F3810-4F4A-4A60-A133-BB1BFD1AE42F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However, there will be a slight gap in between time they can access MSS from when they go from status 1 (active) to status 5 (pensioner).  </a:t>
          </a:r>
          <a:endParaRPr lang="en-US" dirty="0"/>
        </a:p>
      </dgm:t>
    </dgm:pt>
    <dgm:pt modelId="{D09DD9DB-06F8-425E-A696-783E889104F5}" type="parTrans" cxnId="{C2A052CE-A28A-423F-8714-187D7355DB9E}">
      <dgm:prSet/>
      <dgm:spPr/>
      <dgm:t>
        <a:bodyPr/>
        <a:lstStyle/>
        <a:p>
          <a:endParaRPr lang="en-US"/>
        </a:p>
      </dgm:t>
    </dgm:pt>
    <dgm:pt modelId="{29FEDC1F-4FF3-40AE-AC93-FF7ED674C123}" type="sibTrans" cxnId="{C2A052CE-A28A-423F-8714-187D7355DB9E}">
      <dgm:prSet/>
      <dgm:spPr/>
      <dgm:t>
        <a:bodyPr/>
        <a:lstStyle/>
        <a:p>
          <a:endParaRPr lang="en-US"/>
        </a:p>
      </dgm:t>
    </dgm:pt>
    <dgm:pt modelId="{DD00B9D7-0E61-4647-9D99-41D561FBA5A4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In the options pack it states “</a:t>
          </a:r>
          <a:r>
            <a:rPr lang="en-GB" i="1" dirty="0"/>
            <a:t>May we encourage you to register for Member Self Service if you have not already done so at </a:t>
          </a:r>
          <a:r>
            <a:rPr lang="en-GB" i="1" dirty="0">
              <a:hlinkClick xmlns:r="http://schemas.openxmlformats.org/officeDocument/2006/relationships" r:id="rId1" tooltip="http://www.myownpension.org.uk/"/>
            </a:rPr>
            <a:t>www.myownpension.org.uk</a:t>
          </a:r>
          <a:r>
            <a:rPr lang="en-GB" i="1" dirty="0"/>
            <a:t>.  This will allow you to view details of your pension and will hold details of your payslip each month.”</a:t>
          </a:r>
          <a:endParaRPr lang="en-US" dirty="0"/>
        </a:p>
      </dgm:t>
    </dgm:pt>
    <dgm:pt modelId="{72E627A7-179E-44B1-9DA2-B9637D10633D}" type="parTrans" cxnId="{15A41CF9-65C5-4432-995C-943A1E438019}">
      <dgm:prSet/>
      <dgm:spPr/>
      <dgm:t>
        <a:bodyPr/>
        <a:lstStyle/>
        <a:p>
          <a:endParaRPr lang="en-US"/>
        </a:p>
      </dgm:t>
    </dgm:pt>
    <dgm:pt modelId="{D9927497-1E55-4281-89F1-A7D265E292A0}" type="sibTrans" cxnId="{15A41CF9-65C5-4432-995C-943A1E438019}">
      <dgm:prSet/>
      <dgm:spPr/>
      <dgm:t>
        <a:bodyPr/>
        <a:lstStyle/>
        <a:p>
          <a:endParaRPr lang="en-US"/>
        </a:p>
      </dgm:t>
    </dgm:pt>
    <dgm:pt modelId="{F9B57408-5215-4E4E-B381-E857EF39048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GB" dirty="0"/>
            <a:t>If members need any assistance registering, they can contact the Help Centre as below:</a:t>
          </a:r>
        </a:p>
        <a:p>
          <a:pPr>
            <a:lnSpc>
              <a:spcPct val="100000"/>
            </a:lnSpc>
            <a:defRPr b="1"/>
          </a:pPr>
          <a:endParaRPr lang="en-GB" dirty="0"/>
        </a:p>
        <a:p>
          <a:pPr>
            <a:lnSpc>
              <a:spcPct val="100000"/>
            </a:lnSpc>
            <a:defRPr b="1"/>
          </a:pPr>
          <a:r>
            <a:rPr lang="en-GB" b="1" i="0" dirty="0"/>
            <a:t>Telephone: 0330 054 5552 </a:t>
          </a:r>
          <a:r>
            <a:rPr lang="en-GB" b="0" i="0" dirty="0"/>
            <a:t> </a:t>
          </a:r>
          <a:endParaRPr lang="en-US" dirty="0"/>
        </a:p>
        <a:p>
          <a:pPr>
            <a:lnSpc>
              <a:spcPct val="100000"/>
            </a:lnSpc>
            <a:defRPr b="1"/>
          </a:pPr>
          <a:r>
            <a:rPr lang="en-GB" b="1" i="0" dirty="0"/>
            <a:t>E-mail: penmail@xpsgroup.com </a:t>
          </a:r>
          <a:r>
            <a:rPr lang="en-GB" b="0" i="0" dirty="0"/>
            <a:t> </a:t>
          </a:r>
          <a:endParaRPr lang="en-US" dirty="0"/>
        </a:p>
        <a:p>
          <a:pPr>
            <a:lnSpc>
              <a:spcPct val="100000"/>
            </a:lnSpc>
            <a:defRPr b="1"/>
          </a:pPr>
          <a:r>
            <a:rPr lang="en-GB" b="1" i="0" dirty="0"/>
            <a:t>Website: www.myownpension.co.uk </a:t>
          </a:r>
          <a:endParaRPr lang="en-US" dirty="0"/>
        </a:p>
      </dgm:t>
    </dgm:pt>
    <dgm:pt modelId="{0DB73D48-9065-4822-96D9-32812242C62A}" type="parTrans" cxnId="{C37DD41E-A9B4-44E3-9242-5C12CC0BAE71}">
      <dgm:prSet/>
      <dgm:spPr/>
      <dgm:t>
        <a:bodyPr/>
        <a:lstStyle/>
        <a:p>
          <a:endParaRPr lang="en-US"/>
        </a:p>
      </dgm:t>
    </dgm:pt>
    <dgm:pt modelId="{DCE6295E-7500-43C3-A827-C2E8D89FDFA1}" type="sibTrans" cxnId="{C37DD41E-A9B4-44E3-9242-5C12CC0BAE71}">
      <dgm:prSet/>
      <dgm:spPr/>
      <dgm:t>
        <a:bodyPr/>
        <a:lstStyle/>
        <a:p>
          <a:endParaRPr lang="en-US"/>
        </a:p>
      </dgm:t>
    </dgm:pt>
    <dgm:pt modelId="{3EBB227D-BDD4-43B8-9079-1C2F6D52AB5D}" type="pres">
      <dgm:prSet presAssocID="{713D5655-920D-43C0-AC3E-6C1E7B86279D}" presName="root" presStyleCnt="0">
        <dgm:presLayoutVars>
          <dgm:dir/>
          <dgm:resizeHandles val="exact"/>
        </dgm:presLayoutVars>
      </dgm:prSet>
      <dgm:spPr/>
    </dgm:pt>
    <dgm:pt modelId="{94794A71-F5C3-439A-8B0F-C425E1E803CB}" type="pres">
      <dgm:prSet presAssocID="{D00E8F40-B0D7-44F1-9417-1808E8F24905}" presName="compNode" presStyleCnt="0"/>
      <dgm:spPr/>
    </dgm:pt>
    <dgm:pt modelId="{34CCF881-BFD9-41B0-8257-DB44ED2C324F}" type="pres">
      <dgm:prSet presAssocID="{D00E8F40-B0D7-44F1-9417-1808E8F24905}" presName="iconRect" presStyleLbl="node1" presStyleIdx="0" presStyleCnt="5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wnload"/>
        </a:ext>
      </dgm:extLst>
    </dgm:pt>
    <dgm:pt modelId="{B5E9C3AF-79BE-42F5-AAE1-A61EEF9873BC}" type="pres">
      <dgm:prSet presAssocID="{D00E8F40-B0D7-44F1-9417-1808E8F24905}" presName="iconSpace" presStyleCnt="0"/>
      <dgm:spPr/>
    </dgm:pt>
    <dgm:pt modelId="{1ED010A2-F603-4E6F-92B2-D4EBE8921024}" type="pres">
      <dgm:prSet presAssocID="{D00E8F40-B0D7-44F1-9417-1808E8F24905}" presName="parTx" presStyleLbl="revTx" presStyleIdx="0" presStyleCnt="10">
        <dgm:presLayoutVars>
          <dgm:chMax val="0"/>
          <dgm:chPref val="0"/>
        </dgm:presLayoutVars>
      </dgm:prSet>
      <dgm:spPr/>
    </dgm:pt>
    <dgm:pt modelId="{76AB4D99-2666-4CF4-AD3D-791C4F23D1B7}" type="pres">
      <dgm:prSet presAssocID="{D00E8F40-B0D7-44F1-9417-1808E8F24905}" presName="txSpace" presStyleCnt="0"/>
      <dgm:spPr/>
    </dgm:pt>
    <dgm:pt modelId="{3FFC8ED0-55E3-4ADE-8654-277E1F1CA992}" type="pres">
      <dgm:prSet presAssocID="{D00E8F40-B0D7-44F1-9417-1808E8F24905}" presName="desTx" presStyleLbl="revTx" presStyleIdx="1" presStyleCnt="10">
        <dgm:presLayoutVars/>
      </dgm:prSet>
      <dgm:spPr/>
    </dgm:pt>
    <dgm:pt modelId="{50E36AF6-96CB-4892-914D-40A1A292B333}" type="pres">
      <dgm:prSet presAssocID="{0E891E26-F3A1-42FC-8A03-55D1AA40C293}" presName="sibTrans" presStyleCnt="0"/>
      <dgm:spPr/>
    </dgm:pt>
    <dgm:pt modelId="{28AF2E2F-4143-4C80-AEAD-2B0A79386AD7}" type="pres">
      <dgm:prSet presAssocID="{E55B8B10-0454-46D3-9670-86E7B89EFF14}" presName="compNode" presStyleCnt="0"/>
      <dgm:spPr/>
    </dgm:pt>
    <dgm:pt modelId="{69725FD0-E61E-42E5-A986-80DCBF791EF6}" type="pres">
      <dgm:prSet presAssocID="{E55B8B10-0454-46D3-9670-86E7B89EFF14}" presName="iconRect" presStyleLbl="node1" presStyleIdx="1" presStyleCnt="5" custLinFactNeighborX="-53407" custLinFactNeighborY="5336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uro"/>
        </a:ext>
      </dgm:extLst>
    </dgm:pt>
    <dgm:pt modelId="{7DE78ABB-9148-40B9-AAA5-499F7E5CB86A}" type="pres">
      <dgm:prSet presAssocID="{E55B8B10-0454-46D3-9670-86E7B89EFF14}" presName="iconSpace" presStyleCnt="0"/>
      <dgm:spPr/>
    </dgm:pt>
    <dgm:pt modelId="{EA84FF01-F893-4B51-B5C8-5899D0715F3A}" type="pres">
      <dgm:prSet presAssocID="{E55B8B10-0454-46D3-9670-86E7B89EFF14}" presName="parTx" presStyleLbl="revTx" presStyleIdx="2" presStyleCnt="10" custLinFactNeighborX="-14331" custLinFactNeighborY="1106">
        <dgm:presLayoutVars>
          <dgm:chMax val="0"/>
          <dgm:chPref val="0"/>
        </dgm:presLayoutVars>
      </dgm:prSet>
      <dgm:spPr/>
    </dgm:pt>
    <dgm:pt modelId="{8561A019-49E3-43DD-BF79-E8EBA3845D1B}" type="pres">
      <dgm:prSet presAssocID="{E55B8B10-0454-46D3-9670-86E7B89EFF14}" presName="txSpace" presStyleCnt="0"/>
      <dgm:spPr/>
    </dgm:pt>
    <dgm:pt modelId="{1D3D928B-39A4-4507-A698-A0F5299062CF}" type="pres">
      <dgm:prSet presAssocID="{E55B8B10-0454-46D3-9670-86E7B89EFF14}" presName="desTx" presStyleLbl="revTx" presStyleIdx="3" presStyleCnt="10">
        <dgm:presLayoutVars/>
      </dgm:prSet>
      <dgm:spPr/>
    </dgm:pt>
    <dgm:pt modelId="{7BC293F0-AABD-4AAA-BA1E-03FA8F89B75A}" type="pres">
      <dgm:prSet presAssocID="{AD54BD53-6AB1-4AD9-8080-8B54D4BB416B}" presName="sibTrans" presStyleCnt="0"/>
      <dgm:spPr/>
    </dgm:pt>
    <dgm:pt modelId="{EF4B003F-7277-4943-A554-1EB4B80B07BD}" type="pres">
      <dgm:prSet presAssocID="{911F3810-4F4A-4A60-A133-BB1BFD1AE42F}" presName="compNode" presStyleCnt="0"/>
      <dgm:spPr/>
    </dgm:pt>
    <dgm:pt modelId="{32242DF5-8886-4E73-8129-83C1A23E746D}" type="pres">
      <dgm:prSet presAssocID="{911F3810-4F4A-4A60-A133-BB1BFD1AE42F}" presName="iconRect" presStyleLbl="node1" presStyleIdx="2" presStyleCnt="5" custLinFactNeighborX="-42726"/>
      <dgm:spPr>
        <a:blipFill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eb Design"/>
        </a:ext>
      </dgm:extLst>
    </dgm:pt>
    <dgm:pt modelId="{D4E763F7-352A-418F-902F-1BC3FA024FC2}" type="pres">
      <dgm:prSet presAssocID="{911F3810-4F4A-4A60-A133-BB1BFD1AE42F}" presName="iconSpace" presStyleCnt="0"/>
      <dgm:spPr/>
    </dgm:pt>
    <dgm:pt modelId="{0A6041E0-B7A8-4EC9-A80A-A7B80214AB14}" type="pres">
      <dgm:prSet presAssocID="{911F3810-4F4A-4A60-A133-BB1BFD1AE42F}" presName="parTx" presStyleLbl="revTx" presStyleIdx="4" presStyleCnt="10" custLinFactNeighborX="-19316" custLinFactNeighborY="-1106">
        <dgm:presLayoutVars>
          <dgm:chMax val="0"/>
          <dgm:chPref val="0"/>
        </dgm:presLayoutVars>
      </dgm:prSet>
      <dgm:spPr/>
    </dgm:pt>
    <dgm:pt modelId="{838EA2AD-328F-48D8-8F87-FFE4BF1196E6}" type="pres">
      <dgm:prSet presAssocID="{911F3810-4F4A-4A60-A133-BB1BFD1AE42F}" presName="txSpace" presStyleCnt="0"/>
      <dgm:spPr/>
    </dgm:pt>
    <dgm:pt modelId="{8B731127-C12F-452C-9B88-ACA084FA9A36}" type="pres">
      <dgm:prSet presAssocID="{911F3810-4F4A-4A60-A133-BB1BFD1AE42F}" presName="desTx" presStyleLbl="revTx" presStyleIdx="5" presStyleCnt="10">
        <dgm:presLayoutVars/>
      </dgm:prSet>
      <dgm:spPr/>
    </dgm:pt>
    <dgm:pt modelId="{FD593542-7801-4F84-AD7B-409E9B07722E}" type="pres">
      <dgm:prSet presAssocID="{29FEDC1F-4FF3-40AE-AC93-FF7ED674C123}" presName="sibTrans" presStyleCnt="0"/>
      <dgm:spPr/>
    </dgm:pt>
    <dgm:pt modelId="{D8AFAFB7-71F3-4896-B942-EFD3AC320E83}" type="pres">
      <dgm:prSet presAssocID="{DD00B9D7-0E61-4647-9D99-41D561FBA5A4}" presName="compNode" presStyleCnt="0"/>
      <dgm:spPr/>
    </dgm:pt>
    <dgm:pt modelId="{BB5FFC57-E22C-43A7-854F-99510192DD2A}" type="pres">
      <dgm:prSet presAssocID="{DD00B9D7-0E61-4647-9D99-41D561FBA5A4}" presName="iconRect" presStyleLbl="node1" presStyleIdx="3" presStyleCnt="5" custLinFactNeighborX="-40946"/>
      <dgm:spPr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ggy Bank"/>
        </a:ext>
      </dgm:extLst>
    </dgm:pt>
    <dgm:pt modelId="{17BF3944-199A-4156-8F17-3E177806DCD9}" type="pres">
      <dgm:prSet presAssocID="{DD00B9D7-0E61-4647-9D99-41D561FBA5A4}" presName="iconSpace" presStyleCnt="0"/>
      <dgm:spPr/>
    </dgm:pt>
    <dgm:pt modelId="{B6A880CA-1491-4D16-96AC-EFC02A761CAB}" type="pres">
      <dgm:prSet presAssocID="{DD00B9D7-0E61-4647-9D99-41D561FBA5A4}" presName="parTx" presStyleLbl="revTx" presStyleIdx="6" presStyleCnt="10" custScaleX="118739" custLinFactNeighborX="-14994" custLinFactNeighborY="553">
        <dgm:presLayoutVars>
          <dgm:chMax val="0"/>
          <dgm:chPref val="0"/>
        </dgm:presLayoutVars>
      </dgm:prSet>
      <dgm:spPr/>
    </dgm:pt>
    <dgm:pt modelId="{3F5AA9F9-6E4B-4D47-A8D5-38DCF6FC87CC}" type="pres">
      <dgm:prSet presAssocID="{DD00B9D7-0E61-4647-9D99-41D561FBA5A4}" presName="txSpace" presStyleCnt="0"/>
      <dgm:spPr/>
    </dgm:pt>
    <dgm:pt modelId="{2157E035-4065-42C0-B35D-FA8364103451}" type="pres">
      <dgm:prSet presAssocID="{DD00B9D7-0E61-4647-9D99-41D561FBA5A4}" presName="desTx" presStyleLbl="revTx" presStyleIdx="7" presStyleCnt="10">
        <dgm:presLayoutVars/>
      </dgm:prSet>
      <dgm:spPr/>
    </dgm:pt>
    <dgm:pt modelId="{B612A909-5997-41A8-8746-C390E59FA9FD}" type="pres">
      <dgm:prSet presAssocID="{D9927497-1E55-4281-89F1-A7D265E292A0}" presName="sibTrans" presStyleCnt="0"/>
      <dgm:spPr/>
    </dgm:pt>
    <dgm:pt modelId="{9D98F51A-2502-4322-BE40-478CB356D868}" type="pres">
      <dgm:prSet presAssocID="{F9B57408-5215-4E4E-B381-E857EF390482}" presName="compNode" presStyleCnt="0"/>
      <dgm:spPr/>
    </dgm:pt>
    <dgm:pt modelId="{652D094A-0916-4DBC-9BD9-7B2BB29F248E}" type="pres">
      <dgm:prSet presAssocID="{F9B57408-5215-4E4E-B381-E857EF390482}" presName="iconRect" presStyleLbl="node1" presStyleIdx="4" presStyleCnt="5" custLinFactNeighborX="3561" custLinFactNeighborY="3557"/>
      <dgm:spPr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B3428BCA-E223-499B-8052-58C085ACAFDA}" type="pres">
      <dgm:prSet presAssocID="{F9B57408-5215-4E4E-B381-E857EF390482}" presName="iconSpace" presStyleCnt="0"/>
      <dgm:spPr/>
    </dgm:pt>
    <dgm:pt modelId="{4AB30BA1-BFF7-46A4-9E97-E03C2CCEB021}" type="pres">
      <dgm:prSet presAssocID="{F9B57408-5215-4E4E-B381-E857EF390482}" presName="parTx" presStyleLbl="revTx" presStyleIdx="8" presStyleCnt="10" custScaleX="140311" custScaleY="101917">
        <dgm:presLayoutVars>
          <dgm:chMax val="0"/>
          <dgm:chPref val="0"/>
        </dgm:presLayoutVars>
      </dgm:prSet>
      <dgm:spPr/>
    </dgm:pt>
    <dgm:pt modelId="{19B58460-52C5-4489-BFB8-8C0469FA9DE2}" type="pres">
      <dgm:prSet presAssocID="{F9B57408-5215-4E4E-B381-E857EF390482}" presName="txSpace" presStyleCnt="0"/>
      <dgm:spPr/>
    </dgm:pt>
    <dgm:pt modelId="{C23E8DD9-13C4-4BA9-B3EC-090DC30B8E23}" type="pres">
      <dgm:prSet presAssocID="{F9B57408-5215-4E4E-B381-E857EF390482}" presName="desTx" presStyleLbl="revTx" presStyleIdx="9" presStyleCnt="10">
        <dgm:presLayoutVars/>
      </dgm:prSet>
      <dgm:spPr/>
    </dgm:pt>
  </dgm:ptLst>
  <dgm:cxnLst>
    <dgm:cxn modelId="{09DB6F03-9E24-45C3-A928-D6130A429C58}" type="presOf" srcId="{911F3810-4F4A-4A60-A133-BB1BFD1AE42F}" destId="{0A6041E0-B7A8-4EC9-A80A-A7B80214AB14}" srcOrd="0" destOrd="0" presId="urn:microsoft.com/office/officeart/2018/2/layout/IconLabelDescriptionList"/>
    <dgm:cxn modelId="{63B46D13-04A4-4096-AE90-F2D91CE2527D}" type="presOf" srcId="{F9B57408-5215-4E4E-B381-E857EF390482}" destId="{4AB30BA1-BFF7-46A4-9E97-E03C2CCEB021}" srcOrd="0" destOrd="0" presId="urn:microsoft.com/office/officeart/2018/2/layout/IconLabelDescriptionList"/>
    <dgm:cxn modelId="{C37DD41E-A9B4-44E3-9242-5C12CC0BAE71}" srcId="{713D5655-920D-43C0-AC3E-6C1E7B86279D}" destId="{F9B57408-5215-4E4E-B381-E857EF390482}" srcOrd="4" destOrd="0" parTransId="{0DB73D48-9065-4822-96D9-32812242C62A}" sibTransId="{DCE6295E-7500-43C3-A827-C2E8D89FDFA1}"/>
    <dgm:cxn modelId="{1C3F7C3F-E954-447C-AA80-33EB51ADE0E4}" type="presOf" srcId="{DD00B9D7-0E61-4647-9D99-41D561FBA5A4}" destId="{B6A880CA-1491-4D16-96AC-EFC02A761CAB}" srcOrd="0" destOrd="0" presId="urn:microsoft.com/office/officeart/2018/2/layout/IconLabelDescriptionList"/>
    <dgm:cxn modelId="{74083B5D-3B4F-48CF-9325-E1108B128179}" type="presOf" srcId="{E55B8B10-0454-46D3-9670-86E7B89EFF14}" destId="{EA84FF01-F893-4B51-B5C8-5899D0715F3A}" srcOrd="0" destOrd="0" presId="urn:microsoft.com/office/officeart/2018/2/layout/IconLabelDescriptionList"/>
    <dgm:cxn modelId="{077BF060-8F01-4196-B90C-2EDA9A159734}" srcId="{713D5655-920D-43C0-AC3E-6C1E7B86279D}" destId="{E55B8B10-0454-46D3-9670-86E7B89EFF14}" srcOrd="1" destOrd="0" parTransId="{CC4EF125-1148-427D-B0A3-FA9FBC5767C1}" sibTransId="{AD54BD53-6AB1-4AD9-8080-8B54D4BB416B}"/>
    <dgm:cxn modelId="{9A7F7F81-3A3B-45B9-AF1A-C1755CD732B9}" type="presOf" srcId="{D00E8F40-B0D7-44F1-9417-1808E8F24905}" destId="{1ED010A2-F603-4E6F-92B2-D4EBE8921024}" srcOrd="0" destOrd="0" presId="urn:microsoft.com/office/officeart/2018/2/layout/IconLabelDescriptionList"/>
    <dgm:cxn modelId="{8FC71CA3-FC5C-4851-B9E0-8B28DA895ABB}" srcId="{713D5655-920D-43C0-AC3E-6C1E7B86279D}" destId="{D00E8F40-B0D7-44F1-9417-1808E8F24905}" srcOrd="0" destOrd="0" parTransId="{C8F6A865-5B6A-4750-A36E-B44D9713A07D}" sibTransId="{0E891E26-F3A1-42FC-8A03-55D1AA40C293}"/>
    <dgm:cxn modelId="{311928B1-93CE-40E9-A5B9-476841CBAC09}" type="presOf" srcId="{713D5655-920D-43C0-AC3E-6C1E7B86279D}" destId="{3EBB227D-BDD4-43B8-9079-1C2F6D52AB5D}" srcOrd="0" destOrd="0" presId="urn:microsoft.com/office/officeart/2018/2/layout/IconLabelDescriptionList"/>
    <dgm:cxn modelId="{C2A052CE-A28A-423F-8714-187D7355DB9E}" srcId="{713D5655-920D-43C0-AC3E-6C1E7B86279D}" destId="{911F3810-4F4A-4A60-A133-BB1BFD1AE42F}" srcOrd="2" destOrd="0" parTransId="{D09DD9DB-06F8-425E-A696-783E889104F5}" sibTransId="{29FEDC1F-4FF3-40AE-AC93-FF7ED674C123}"/>
    <dgm:cxn modelId="{15A41CF9-65C5-4432-995C-943A1E438019}" srcId="{713D5655-920D-43C0-AC3E-6C1E7B86279D}" destId="{DD00B9D7-0E61-4647-9D99-41D561FBA5A4}" srcOrd="3" destOrd="0" parTransId="{72E627A7-179E-44B1-9DA2-B9637D10633D}" sibTransId="{D9927497-1E55-4281-89F1-A7D265E292A0}"/>
    <dgm:cxn modelId="{7ECD2CE5-1D13-427C-9E80-C450A3BDBBBC}" type="presParOf" srcId="{3EBB227D-BDD4-43B8-9079-1C2F6D52AB5D}" destId="{94794A71-F5C3-439A-8B0F-C425E1E803CB}" srcOrd="0" destOrd="0" presId="urn:microsoft.com/office/officeart/2018/2/layout/IconLabelDescriptionList"/>
    <dgm:cxn modelId="{C695A606-1442-4206-B48D-108CAD5733DB}" type="presParOf" srcId="{94794A71-F5C3-439A-8B0F-C425E1E803CB}" destId="{34CCF881-BFD9-41B0-8257-DB44ED2C324F}" srcOrd="0" destOrd="0" presId="urn:microsoft.com/office/officeart/2018/2/layout/IconLabelDescriptionList"/>
    <dgm:cxn modelId="{3A309B6C-EC51-4D29-8E8F-EA6E51EAE217}" type="presParOf" srcId="{94794A71-F5C3-439A-8B0F-C425E1E803CB}" destId="{B5E9C3AF-79BE-42F5-AAE1-A61EEF9873BC}" srcOrd="1" destOrd="0" presId="urn:microsoft.com/office/officeart/2018/2/layout/IconLabelDescriptionList"/>
    <dgm:cxn modelId="{644FA40A-4D43-4695-9799-ADF8A8B3AA3E}" type="presParOf" srcId="{94794A71-F5C3-439A-8B0F-C425E1E803CB}" destId="{1ED010A2-F603-4E6F-92B2-D4EBE8921024}" srcOrd="2" destOrd="0" presId="urn:microsoft.com/office/officeart/2018/2/layout/IconLabelDescriptionList"/>
    <dgm:cxn modelId="{61FE8182-C6CD-4662-9A27-F39CF921EEE4}" type="presParOf" srcId="{94794A71-F5C3-439A-8B0F-C425E1E803CB}" destId="{76AB4D99-2666-4CF4-AD3D-791C4F23D1B7}" srcOrd="3" destOrd="0" presId="urn:microsoft.com/office/officeart/2018/2/layout/IconLabelDescriptionList"/>
    <dgm:cxn modelId="{C72A891B-B44D-43D3-AC6F-46957A587021}" type="presParOf" srcId="{94794A71-F5C3-439A-8B0F-C425E1E803CB}" destId="{3FFC8ED0-55E3-4ADE-8654-277E1F1CA992}" srcOrd="4" destOrd="0" presId="urn:microsoft.com/office/officeart/2018/2/layout/IconLabelDescriptionList"/>
    <dgm:cxn modelId="{6F07385B-CA0B-4CD4-90BA-25EEA569DF81}" type="presParOf" srcId="{3EBB227D-BDD4-43B8-9079-1C2F6D52AB5D}" destId="{50E36AF6-96CB-4892-914D-40A1A292B333}" srcOrd="1" destOrd="0" presId="urn:microsoft.com/office/officeart/2018/2/layout/IconLabelDescriptionList"/>
    <dgm:cxn modelId="{440547F3-18D0-4B46-8199-D97EB3DC0E55}" type="presParOf" srcId="{3EBB227D-BDD4-43B8-9079-1C2F6D52AB5D}" destId="{28AF2E2F-4143-4C80-AEAD-2B0A79386AD7}" srcOrd="2" destOrd="0" presId="urn:microsoft.com/office/officeart/2018/2/layout/IconLabelDescriptionList"/>
    <dgm:cxn modelId="{7CA0FB2F-678C-4A5C-B5E8-60E8972E9A5B}" type="presParOf" srcId="{28AF2E2F-4143-4C80-AEAD-2B0A79386AD7}" destId="{69725FD0-E61E-42E5-A986-80DCBF791EF6}" srcOrd="0" destOrd="0" presId="urn:microsoft.com/office/officeart/2018/2/layout/IconLabelDescriptionList"/>
    <dgm:cxn modelId="{DB868FAF-12A2-4D2D-9301-95284EBB0617}" type="presParOf" srcId="{28AF2E2F-4143-4C80-AEAD-2B0A79386AD7}" destId="{7DE78ABB-9148-40B9-AAA5-499F7E5CB86A}" srcOrd="1" destOrd="0" presId="urn:microsoft.com/office/officeart/2018/2/layout/IconLabelDescriptionList"/>
    <dgm:cxn modelId="{F3D4131E-F7F4-4071-9E83-6F206BE2EBA1}" type="presParOf" srcId="{28AF2E2F-4143-4C80-AEAD-2B0A79386AD7}" destId="{EA84FF01-F893-4B51-B5C8-5899D0715F3A}" srcOrd="2" destOrd="0" presId="urn:microsoft.com/office/officeart/2018/2/layout/IconLabelDescriptionList"/>
    <dgm:cxn modelId="{A4419A1C-216A-4C7E-979C-189D9999C2BA}" type="presParOf" srcId="{28AF2E2F-4143-4C80-AEAD-2B0A79386AD7}" destId="{8561A019-49E3-43DD-BF79-E8EBA3845D1B}" srcOrd="3" destOrd="0" presId="urn:microsoft.com/office/officeart/2018/2/layout/IconLabelDescriptionList"/>
    <dgm:cxn modelId="{69D48C38-4C90-4050-ABEC-8B9C63195EB7}" type="presParOf" srcId="{28AF2E2F-4143-4C80-AEAD-2B0A79386AD7}" destId="{1D3D928B-39A4-4507-A698-A0F5299062CF}" srcOrd="4" destOrd="0" presId="urn:microsoft.com/office/officeart/2018/2/layout/IconLabelDescriptionList"/>
    <dgm:cxn modelId="{9118F4D9-08FB-4533-B15A-5246D25CADFF}" type="presParOf" srcId="{3EBB227D-BDD4-43B8-9079-1C2F6D52AB5D}" destId="{7BC293F0-AABD-4AAA-BA1E-03FA8F89B75A}" srcOrd="3" destOrd="0" presId="urn:microsoft.com/office/officeart/2018/2/layout/IconLabelDescriptionList"/>
    <dgm:cxn modelId="{422FBA5E-138D-4B60-B70E-5011466629B5}" type="presParOf" srcId="{3EBB227D-BDD4-43B8-9079-1C2F6D52AB5D}" destId="{EF4B003F-7277-4943-A554-1EB4B80B07BD}" srcOrd="4" destOrd="0" presId="urn:microsoft.com/office/officeart/2018/2/layout/IconLabelDescriptionList"/>
    <dgm:cxn modelId="{B11F67EB-BC5F-40E7-9874-971D49324101}" type="presParOf" srcId="{EF4B003F-7277-4943-A554-1EB4B80B07BD}" destId="{32242DF5-8886-4E73-8129-83C1A23E746D}" srcOrd="0" destOrd="0" presId="urn:microsoft.com/office/officeart/2018/2/layout/IconLabelDescriptionList"/>
    <dgm:cxn modelId="{F09F7A1F-D74F-4C37-AA93-729B77A3B6E4}" type="presParOf" srcId="{EF4B003F-7277-4943-A554-1EB4B80B07BD}" destId="{D4E763F7-352A-418F-902F-1BC3FA024FC2}" srcOrd="1" destOrd="0" presId="urn:microsoft.com/office/officeart/2018/2/layout/IconLabelDescriptionList"/>
    <dgm:cxn modelId="{DB98C515-7F59-4935-8FEB-32771E20811B}" type="presParOf" srcId="{EF4B003F-7277-4943-A554-1EB4B80B07BD}" destId="{0A6041E0-B7A8-4EC9-A80A-A7B80214AB14}" srcOrd="2" destOrd="0" presId="urn:microsoft.com/office/officeart/2018/2/layout/IconLabelDescriptionList"/>
    <dgm:cxn modelId="{1BF3B3C0-9B48-4D90-9193-21B69BA70D7E}" type="presParOf" srcId="{EF4B003F-7277-4943-A554-1EB4B80B07BD}" destId="{838EA2AD-328F-48D8-8F87-FFE4BF1196E6}" srcOrd="3" destOrd="0" presId="urn:microsoft.com/office/officeart/2018/2/layout/IconLabelDescriptionList"/>
    <dgm:cxn modelId="{015C3EFF-6177-4C44-9D9E-837F3F48262E}" type="presParOf" srcId="{EF4B003F-7277-4943-A554-1EB4B80B07BD}" destId="{8B731127-C12F-452C-9B88-ACA084FA9A36}" srcOrd="4" destOrd="0" presId="urn:microsoft.com/office/officeart/2018/2/layout/IconLabelDescriptionList"/>
    <dgm:cxn modelId="{FE78BAED-8B7B-4B45-8400-D2E70DB93C75}" type="presParOf" srcId="{3EBB227D-BDD4-43B8-9079-1C2F6D52AB5D}" destId="{FD593542-7801-4F84-AD7B-409E9B07722E}" srcOrd="5" destOrd="0" presId="urn:microsoft.com/office/officeart/2018/2/layout/IconLabelDescriptionList"/>
    <dgm:cxn modelId="{3E6895F8-8706-4A00-9FDA-C63BEA141F0E}" type="presParOf" srcId="{3EBB227D-BDD4-43B8-9079-1C2F6D52AB5D}" destId="{D8AFAFB7-71F3-4896-B942-EFD3AC320E83}" srcOrd="6" destOrd="0" presId="urn:microsoft.com/office/officeart/2018/2/layout/IconLabelDescriptionList"/>
    <dgm:cxn modelId="{D3A3AAD9-954E-4EB2-9740-C9064499CCF4}" type="presParOf" srcId="{D8AFAFB7-71F3-4896-B942-EFD3AC320E83}" destId="{BB5FFC57-E22C-43A7-854F-99510192DD2A}" srcOrd="0" destOrd="0" presId="urn:microsoft.com/office/officeart/2018/2/layout/IconLabelDescriptionList"/>
    <dgm:cxn modelId="{49D72A0A-E6D4-4F56-AF5E-70F711F1517D}" type="presParOf" srcId="{D8AFAFB7-71F3-4896-B942-EFD3AC320E83}" destId="{17BF3944-199A-4156-8F17-3E177806DCD9}" srcOrd="1" destOrd="0" presId="urn:microsoft.com/office/officeart/2018/2/layout/IconLabelDescriptionList"/>
    <dgm:cxn modelId="{B737A255-A33C-4F2F-BCF0-85278A1B1702}" type="presParOf" srcId="{D8AFAFB7-71F3-4896-B942-EFD3AC320E83}" destId="{B6A880CA-1491-4D16-96AC-EFC02A761CAB}" srcOrd="2" destOrd="0" presId="urn:microsoft.com/office/officeart/2018/2/layout/IconLabelDescriptionList"/>
    <dgm:cxn modelId="{F2BF6E62-9B88-48F7-ABAA-623266E9629B}" type="presParOf" srcId="{D8AFAFB7-71F3-4896-B942-EFD3AC320E83}" destId="{3F5AA9F9-6E4B-4D47-A8D5-38DCF6FC87CC}" srcOrd="3" destOrd="0" presId="urn:microsoft.com/office/officeart/2018/2/layout/IconLabelDescriptionList"/>
    <dgm:cxn modelId="{930A4944-C2C0-4FA6-AD22-1949A4787716}" type="presParOf" srcId="{D8AFAFB7-71F3-4896-B942-EFD3AC320E83}" destId="{2157E035-4065-42C0-B35D-FA8364103451}" srcOrd="4" destOrd="0" presId="urn:microsoft.com/office/officeart/2018/2/layout/IconLabelDescriptionList"/>
    <dgm:cxn modelId="{FC28067F-893F-455A-9E89-4075E36A859F}" type="presParOf" srcId="{3EBB227D-BDD4-43B8-9079-1C2F6D52AB5D}" destId="{B612A909-5997-41A8-8746-C390E59FA9FD}" srcOrd="7" destOrd="0" presId="urn:microsoft.com/office/officeart/2018/2/layout/IconLabelDescriptionList"/>
    <dgm:cxn modelId="{80A6494B-3910-45D4-A3FE-94A24F0A9B77}" type="presParOf" srcId="{3EBB227D-BDD4-43B8-9079-1C2F6D52AB5D}" destId="{9D98F51A-2502-4322-BE40-478CB356D868}" srcOrd="8" destOrd="0" presId="urn:microsoft.com/office/officeart/2018/2/layout/IconLabelDescriptionList"/>
    <dgm:cxn modelId="{4C96443A-3270-4B2D-B408-933B9726DE0C}" type="presParOf" srcId="{9D98F51A-2502-4322-BE40-478CB356D868}" destId="{652D094A-0916-4DBC-9BD9-7B2BB29F248E}" srcOrd="0" destOrd="0" presId="urn:microsoft.com/office/officeart/2018/2/layout/IconLabelDescriptionList"/>
    <dgm:cxn modelId="{974B75F2-C50D-40A2-915B-D6288477FDE6}" type="presParOf" srcId="{9D98F51A-2502-4322-BE40-478CB356D868}" destId="{B3428BCA-E223-499B-8052-58C085ACAFDA}" srcOrd="1" destOrd="0" presId="urn:microsoft.com/office/officeart/2018/2/layout/IconLabelDescriptionList"/>
    <dgm:cxn modelId="{80BC277F-FB6D-4820-AAEE-0EC97DBD3A39}" type="presParOf" srcId="{9D98F51A-2502-4322-BE40-478CB356D868}" destId="{4AB30BA1-BFF7-46A4-9E97-E03C2CCEB021}" srcOrd="2" destOrd="0" presId="urn:microsoft.com/office/officeart/2018/2/layout/IconLabelDescriptionList"/>
    <dgm:cxn modelId="{FA084AA2-0130-480A-9916-4071F0295420}" type="presParOf" srcId="{9D98F51A-2502-4322-BE40-478CB356D868}" destId="{19B58460-52C5-4489-BFB8-8C0469FA9DE2}" srcOrd="3" destOrd="0" presId="urn:microsoft.com/office/officeart/2018/2/layout/IconLabelDescriptionList"/>
    <dgm:cxn modelId="{F63F9B14-FD9F-4311-8731-66AF30E0AF4A}" type="presParOf" srcId="{9D98F51A-2502-4322-BE40-478CB356D868}" destId="{C23E8DD9-13C4-4BA9-B3EC-090DC30B8E23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5514F0-3971-4477-B983-EDC0572A060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E5B4F98-59A1-4CFF-BA47-4A8C35B404FC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55.9% of Pensioners have signed up and are using the Member Self Service Portal (the average across other forces is 36.9%</a:t>
          </a:r>
          <a:endParaRPr lang="en-US"/>
        </a:p>
      </dgm:t>
    </dgm:pt>
    <dgm:pt modelId="{6C5F67FF-1AC2-46FB-82DA-62314C92FE99}" type="parTrans" cxnId="{78C216C5-76B2-467B-A89A-E0F499B3B064}">
      <dgm:prSet/>
      <dgm:spPr/>
      <dgm:t>
        <a:bodyPr/>
        <a:lstStyle/>
        <a:p>
          <a:endParaRPr lang="en-US"/>
        </a:p>
      </dgm:t>
    </dgm:pt>
    <dgm:pt modelId="{2D9BF88C-2170-4F7B-8A9A-762B738B2EA2}" type="sibTrans" cxnId="{78C216C5-76B2-467B-A89A-E0F499B3B064}">
      <dgm:prSet/>
      <dgm:spPr/>
      <dgm:t>
        <a:bodyPr/>
        <a:lstStyle/>
        <a:p>
          <a:endParaRPr lang="en-US"/>
        </a:p>
      </dgm:t>
    </dgm:pt>
    <dgm:pt modelId="{2C96839B-2508-4D5E-AE17-625654D1CAF4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Positive feedback from retired officers</a:t>
          </a:r>
          <a:endParaRPr lang="en-US"/>
        </a:p>
      </dgm:t>
    </dgm:pt>
    <dgm:pt modelId="{6F9FDC0A-834C-4546-95FD-3A856397C206}" type="parTrans" cxnId="{90DB7872-B0EC-473A-8CA2-724E9ACDF14B}">
      <dgm:prSet/>
      <dgm:spPr/>
      <dgm:t>
        <a:bodyPr/>
        <a:lstStyle/>
        <a:p>
          <a:endParaRPr lang="en-US"/>
        </a:p>
      </dgm:t>
    </dgm:pt>
    <dgm:pt modelId="{9FE688E5-A195-4ED6-8A27-528CD94CDF90}" type="sibTrans" cxnId="{90DB7872-B0EC-473A-8CA2-724E9ACDF14B}">
      <dgm:prSet/>
      <dgm:spPr/>
      <dgm:t>
        <a:bodyPr/>
        <a:lstStyle/>
        <a:p>
          <a:endParaRPr lang="en-US"/>
        </a:p>
      </dgm:t>
    </dgm:pt>
    <dgm:pt modelId="{8E344ACE-7830-42D8-9375-600F3A01DE22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Payroll service</a:t>
          </a:r>
          <a:endParaRPr lang="en-US"/>
        </a:p>
      </dgm:t>
    </dgm:pt>
    <dgm:pt modelId="{D8BCBF52-2C20-4874-BB94-10904F751D5C}" type="parTrans" cxnId="{F2583F48-FFF5-4902-B3BE-77B7CA731FB5}">
      <dgm:prSet/>
      <dgm:spPr/>
      <dgm:t>
        <a:bodyPr/>
        <a:lstStyle/>
        <a:p>
          <a:endParaRPr lang="en-US"/>
        </a:p>
      </dgm:t>
    </dgm:pt>
    <dgm:pt modelId="{AC2D6DF8-1EEC-4883-B923-8E389ACC7FFC}" type="sibTrans" cxnId="{F2583F48-FFF5-4902-B3BE-77B7CA731FB5}">
      <dgm:prSet/>
      <dgm:spPr/>
      <dgm:t>
        <a:bodyPr/>
        <a:lstStyle/>
        <a:p>
          <a:endParaRPr lang="en-US"/>
        </a:p>
      </dgm:t>
    </dgm:pt>
    <dgm:pt modelId="{E0D2A9F0-B90C-468A-B495-0376502214D9}" type="pres">
      <dgm:prSet presAssocID="{375514F0-3971-4477-B983-EDC0572A0604}" presName="root" presStyleCnt="0">
        <dgm:presLayoutVars>
          <dgm:dir/>
          <dgm:resizeHandles val="exact"/>
        </dgm:presLayoutVars>
      </dgm:prSet>
      <dgm:spPr/>
    </dgm:pt>
    <dgm:pt modelId="{61552256-4AD0-4F8D-96EE-C396500C5B3C}" type="pres">
      <dgm:prSet presAssocID="{8E5B4F98-59A1-4CFF-BA47-4A8C35B404FC}" presName="compNode" presStyleCnt="0"/>
      <dgm:spPr/>
    </dgm:pt>
    <dgm:pt modelId="{7DB9C1EB-B0FF-4186-B7DD-710F71BA03A0}" type="pres">
      <dgm:prSet presAssocID="{8E5B4F98-59A1-4CFF-BA47-4A8C35B404FC}" presName="bgRect" presStyleLbl="bgShp" presStyleIdx="0" presStyleCnt="3"/>
      <dgm:spPr/>
    </dgm:pt>
    <dgm:pt modelId="{A2968C5D-BD3B-402A-908B-496CE6A64734}" type="pres">
      <dgm:prSet presAssocID="{8E5B4F98-59A1-4CFF-BA47-4A8C35B404F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37DF5069-1105-4427-A207-36F17F2FBEF3}" type="pres">
      <dgm:prSet presAssocID="{8E5B4F98-59A1-4CFF-BA47-4A8C35B404FC}" presName="spaceRect" presStyleCnt="0"/>
      <dgm:spPr/>
    </dgm:pt>
    <dgm:pt modelId="{51EE73E6-062C-42EC-AC65-77B3F76DB9F5}" type="pres">
      <dgm:prSet presAssocID="{8E5B4F98-59A1-4CFF-BA47-4A8C35B404FC}" presName="parTx" presStyleLbl="revTx" presStyleIdx="0" presStyleCnt="3">
        <dgm:presLayoutVars>
          <dgm:chMax val="0"/>
          <dgm:chPref val="0"/>
        </dgm:presLayoutVars>
      </dgm:prSet>
      <dgm:spPr/>
    </dgm:pt>
    <dgm:pt modelId="{DD399B53-63BE-4FF3-A050-84F7ED5112F2}" type="pres">
      <dgm:prSet presAssocID="{2D9BF88C-2170-4F7B-8A9A-762B738B2EA2}" presName="sibTrans" presStyleCnt="0"/>
      <dgm:spPr/>
    </dgm:pt>
    <dgm:pt modelId="{FC8346A3-2C0D-4F5E-A283-7AA56A607640}" type="pres">
      <dgm:prSet presAssocID="{2C96839B-2508-4D5E-AE17-625654D1CAF4}" presName="compNode" presStyleCnt="0"/>
      <dgm:spPr/>
    </dgm:pt>
    <dgm:pt modelId="{687C66C5-8507-47B0-BE99-8766E5848F03}" type="pres">
      <dgm:prSet presAssocID="{2C96839B-2508-4D5E-AE17-625654D1CAF4}" presName="bgRect" presStyleLbl="bgShp" presStyleIdx="1" presStyleCnt="3"/>
      <dgm:spPr/>
    </dgm:pt>
    <dgm:pt modelId="{4F447AC9-DBA4-4A0C-A8A3-2515BFEEE5C9}" type="pres">
      <dgm:prSet presAssocID="{2C96839B-2508-4D5E-AE17-625654D1CAF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miling Face with No Fill"/>
        </a:ext>
      </dgm:extLst>
    </dgm:pt>
    <dgm:pt modelId="{B1E1CDF9-9DBF-44B9-963C-8654735C458F}" type="pres">
      <dgm:prSet presAssocID="{2C96839B-2508-4D5E-AE17-625654D1CAF4}" presName="spaceRect" presStyleCnt="0"/>
      <dgm:spPr/>
    </dgm:pt>
    <dgm:pt modelId="{1CC243A7-A4EB-43CE-A9BE-55288121621A}" type="pres">
      <dgm:prSet presAssocID="{2C96839B-2508-4D5E-AE17-625654D1CAF4}" presName="parTx" presStyleLbl="revTx" presStyleIdx="1" presStyleCnt="3">
        <dgm:presLayoutVars>
          <dgm:chMax val="0"/>
          <dgm:chPref val="0"/>
        </dgm:presLayoutVars>
      </dgm:prSet>
      <dgm:spPr/>
    </dgm:pt>
    <dgm:pt modelId="{4ECCD197-72E1-4138-B6A0-180C61540A7D}" type="pres">
      <dgm:prSet presAssocID="{9FE688E5-A195-4ED6-8A27-528CD94CDF90}" presName="sibTrans" presStyleCnt="0"/>
      <dgm:spPr/>
    </dgm:pt>
    <dgm:pt modelId="{74202063-6615-45F4-8EA2-F6DC7A6186E7}" type="pres">
      <dgm:prSet presAssocID="{8E344ACE-7830-42D8-9375-600F3A01DE22}" presName="compNode" presStyleCnt="0"/>
      <dgm:spPr/>
    </dgm:pt>
    <dgm:pt modelId="{508F377B-0BC4-484B-9179-FA385569BDD3}" type="pres">
      <dgm:prSet presAssocID="{8E344ACE-7830-42D8-9375-600F3A01DE22}" presName="bgRect" presStyleLbl="bgShp" presStyleIdx="2" presStyleCnt="3"/>
      <dgm:spPr/>
    </dgm:pt>
    <dgm:pt modelId="{E4E4782C-5310-47D5-9AC1-B07781053C17}" type="pres">
      <dgm:prSet presAssocID="{8E344ACE-7830-42D8-9375-600F3A01DE2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01B20B6-FE37-47AF-A3BA-610BFD8E610D}" type="pres">
      <dgm:prSet presAssocID="{8E344ACE-7830-42D8-9375-600F3A01DE22}" presName="spaceRect" presStyleCnt="0"/>
      <dgm:spPr/>
    </dgm:pt>
    <dgm:pt modelId="{88FD0617-199F-4E22-99D2-C44C47E5B1E3}" type="pres">
      <dgm:prSet presAssocID="{8E344ACE-7830-42D8-9375-600F3A01DE22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13249A2D-EFB5-4066-9005-D6B7BFF84708}" type="presOf" srcId="{2C96839B-2508-4D5E-AE17-625654D1CAF4}" destId="{1CC243A7-A4EB-43CE-A9BE-55288121621A}" srcOrd="0" destOrd="0" presId="urn:microsoft.com/office/officeart/2018/2/layout/IconVerticalSolidList"/>
    <dgm:cxn modelId="{A899263A-EE9C-4E03-9F58-F84B2F639D5A}" type="presOf" srcId="{375514F0-3971-4477-B983-EDC0572A0604}" destId="{E0D2A9F0-B90C-468A-B495-0376502214D9}" srcOrd="0" destOrd="0" presId="urn:microsoft.com/office/officeart/2018/2/layout/IconVerticalSolidList"/>
    <dgm:cxn modelId="{F2583F48-FFF5-4902-B3BE-77B7CA731FB5}" srcId="{375514F0-3971-4477-B983-EDC0572A0604}" destId="{8E344ACE-7830-42D8-9375-600F3A01DE22}" srcOrd="2" destOrd="0" parTransId="{D8BCBF52-2C20-4874-BB94-10904F751D5C}" sibTransId="{AC2D6DF8-1EEC-4883-B923-8E389ACC7FFC}"/>
    <dgm:cxn modelId="{90DB7872-B0EC-473A-8CA2-724E9ACDF14B}" srcId="{375514F0-3971-4477-B983-EDC0572A0604}" destId="{2C96839B-2508-4D5E-AE17-625654D1CAF4}" srcOrd="1" destOrd="0" parTransId="{6F9FDC0A-834C-4546-95FD-3A856397C206}" sibTransId="{9FE688E5-A195-4ED6-8A27-528CD94CDF90}"/>
    <dgm:cxn modelId="{67B77886-3C5C-43BC-B806-7FC028333889}" type="presOf" srcId="{8E5B4F98-59A1-4CFF-BA47-4A8C35B404FC}" destId="{51EE73E6-062C-42EC-AC65-77B3F76DB9F5}" srcOrd="0" destOrd="0" presId="urn:microsoft.com/office/officeart/2018/2/layout/IconVerticalSolidList"/>
    <dgm:cxn modelId="{3B0BA1AA-EE0B-4480-9F5D-95BACD920038}" type="presOf" srcId="{8E344ACE-7830-42D8-9375-600F3A01DE22}" destId="{88FD0617-199F-4E22-99D2-C44C47E5B1E3}" srcOrd="0" destOrd="0" presId="urn:microsoft.com/office/officeart/2018/2/layout/IconVerticalSolidList"/>
    <dgm:cxn modelId="{78C216C5-76B2-467B-A89A-E0F499B3B064}" srcId="{375514F0-3971-4477-B983-EDC0572A0604}" destId="{8E5B4F98-59A1-4CFF-BA47-4A8C35B404FC}" srcOrd="0" destOrd="0" parTransId="{6C5F67FF-1AC2-46FB-82DA-62314C92FE99}" sibTransId="{2D9BF88C-2170-4F7B-8A9A-762B738B2EA2}"/>
    <dgm:cxn modelId="{BDBFA412-8B7B-4A41-9C6E-C09CF662A112}" type="presParOf" srcId="{E0D2A9F0-B90C-468A-B495-0376502214D9}" destId="{61552256-4AD0-4F8D-96EE-C396500C5B3C}" srcOrd="0" destOrd="0" presId="urn:microsoft.com/office/officeart/2018/2/layout/IconVerticalSolidList"/>
    <dgm:cxn modelId="{297B5A9B-1D83-4929-9973-80809F44FD21}" type="presParOf" srcId="{61552256-4AD0-4F8D-96EE-C396500C5B3C}" destId="{7DB9C1EB-B0FF-4186-B7DD-710F71BA03A0}" srcOrd="0" destOrd="0" presId="urn:microsoft.com/office/officeart/2018/2/layout/IconVerticalSolidList"/>
    <dgm:cxn modelId="{46801281-ED11-4B59-BE4D-2024DB3493F5}" type="presParOf" srcId="{61552256-4AD0-4F8D-96EE-C396500C5B3C}" destId="{A2968C5D-BD3B-402A-908B-496CE6A64734}" srcOrd="1" destOrd="0" presId="urn:microsoft.com/office/officeart/2018/2/layout/IconVerticalSolidList"/>
    <dgm:cxn modelId="{4A5A09BF-8F6B-4988-8C9E-DA12E9002BF1}" type="presParOf" srcId="{61552256-4AD0-4F8D-96EE-C396500C5B3C}" destId="{37DF5069-1105-4427-A207-36F17F2FBEF3}" srcOrd="2" destOrd="0" presId="urn:microsoft.com/office/officeart/2018/2/layout/IconVerticalSolidList"/>
    <dgm:cxn modelId="{2655FE14-ED8A-4855-B490-0749721E9BE5}" type="presParOf" srcId="{61552256-4AD0-4F8D-96EE-C396500C5B3C}" destId="{51EE73E6-062C-42EC-AC65-77B3F76DB9F5}" srcOrd="3" destOrd="0" presId="urn:microsoft.com/office/officeart/2018/2/layout/IconVerticalSolidList"/>
    <dgm:cxn modelId="{A7E236D0-5F43-485A-BAA9-1AEDD219FC58}" type="presParOf" srcId="{E0D2A9F0-B90C-468A-B495-0376502214D9}" destId="{DD399B53-63BE-4FF3-A050-84F7ED5112F2}" srcOrd="1" destOrd="0" presId="urn:microsoft.com/office/officeart/2018/2/layout/IconVerticalSolidList"/>
    <dgm:cxn modelId="{689DA84F-F018-4E39-BAED-47DA33B2F831}" type="presParOf" srcId="{E0D2A9F0-B90C-468A-B495-0376502214D9}" destId="{FC8346A3-2C0D-4F5E-A283-7AA56A607640}" srcOrd="2" destOrd="0" presId="urn:microsoft.com/office/officeart/2018/2/layout/IconVerticalSolidList"/>
    <dgm:cxn modelId="{1664C615-0E5D-48A6-B243-BE8AC23C3BA8}" type="presParOf" srcId="{FC8346A3-2C0D-4F5E-A283-7AA56A607640}" destId="{687C66C5-8507-47B0-BE99-8766E5848F03}" srcOrd="0" destOrd="0" presId="urn:microsoft.com/office/officeart/2018/2/layout/IconVerticalSolidList"/>
    <dgm:cxn modelId="{EB0767D3-578F-4FEF-A9EA-AB41C97E9C06}" type="presParOf" srcId="{FC8346A3-2C0D-4F5E-A283-7AA56A607640}" destId="{4F447AC9-DBA4-4A0C-A8A3-2515BFEEE5C9}" srcOrd="1" destOrd="0" presId="urn:microsoft.com/office/officeart/2018/2/layout/IconVerticalSolidList"/>
    <dgm:cxn modelId="{23C9A427-CDB1-413F-B7CD-546C9AF63950}" type="presParOf" srcId="{FC8346A3-2C0D-4F5E-A283-7AA56A607640}" destId="{B1E1CDF9-9DBF-44B9-963C-8654735C458F}" srcOrd="2" destOrd="0" presId="urn:microsoft.com/office/officeart/2018/2/layout/IconVerticalSolidList"/>
    <dgm:cxn modelId="{290D203D-B1E9-4CAE-AB2B-207AAB15C54C}" type="presParOf" srcId="{FC8346A3-2C0D-4F5E-A283-7AA56A607640}" destId="{1CC243A7-A4EB-43CE-A9BE-55288121621A}" srcOrd="3" destOrd="0" presId="urn:microsoft.com/office/officeart/2018/2/layout/IconVerticalSolidList"/>
    <dgm:cxn modelId="{07779ACB-D4EB-425B-B92A-2783A945486B}" type="presParOf" srcId="{E0D2A9F0-B90C-468A-B495-0376502214D9}" destId="{4ECCD197-72E1-4138-B6A0-180C61540A7D}" srcOrd="3" destOrd="0" presId="urn:microsoft.com/office/officeart/2018/2/layout/IconVerticalSolidList"/>
    <dgm:cxn modelId="{75CFCAF5-00C1-43E3-816F-393B420CCA65}" type="presParOf" srcId="{E0D2A9F0-B90C-468A-B495-0376502214D9}" destId="{74202063-6615-45F4-8EA2-F6DC7A6186E7}" srcOrd="4" destOrd="0" presId="urn:microsoft.com/office/officeart/2018/2/layout/IconVerticalSolidList"/>
    <dgm:cxn modelId="{42CBC777-D93C-4434-9D55-5CB25BEF1A83}" type="presParOf" srcId="{74202063-6615-45F4-8EA2-F6DC7A6186E7}" destId="{508F377B-0BC4-484B-9179-FA385569BDD3}" srcOrd="0" destOrd="0" presId="urn:microsoft.com/office/officeart/2018/2/layout/IconVerticalSolidList"/>
    <dgm:cxn modelId="{E59AB6B2-94A3-4AA5-B345-82642EAA532D}" type="presParOf" srcId="{74202063-6615-45F4-8EA2-F6DC7A6186E7}" destId="{E4E4782C-5310-47D5-9AC1-B07781053C17}" srcOrd="1" destOrd="0" presId="urn:microsoft.com/office/officeart/2018/2/layout/IconVerticalSolidList"/>
    <dgm:cxn modelId="{0BCA2150-D7AE-4555-A33C-DAF09CC6A664}" type="presParOf" srcId="{74202063-6615-45F4-8EA2-F6DC7A6186E7}" destId="{201B20B6-FE37-47AF-A3BA-610BFD8E610D}" srcOrd="2" destOrd="0" presId="urn:microsoft.com/office/officeart/2018/2/layout/IconVerticalSolidList"/>
    <dgm:cxn modelId="{1E7F14AD-FA1F-401E-ADDD-3FD6A12CFCA8}" type="presParOf" srcId="{74202063-6615-45F4-8EA2-F6DC7A6186E7}" destId="{88FD0617-199F-4E22-99D2-C44C47E5B1E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0F4FF6-8E67-41D8-A4BA-FDBE98542E6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A042A17-121A-43A3-944C-234475E8FB9C}">
      <dgm:prSet/>
      <dgm:spPr/>
      <dgm:t>
        <a:bodyPr/>
        <a:lstStyle/>
        <a:p>
          <a:r>
            <a:rPr lang="en-GB" dirty="0"/>
            <a:t>A Pensioner is not deemed an employee under the ERA 1996</a:t>
          </a:r>
          <a:endParaRPr lang="en-US" dirty="0"/>
        </a:p>
      </dgm:t>
    </dgm:pt>
    <dgm:pt modelId="{B62CBA7A-6A16-4328-A38E-F59B501246CC}" type="parTrans" cxnId="{DFD9E159-DFED-4055-BA4F-32EB69F0E9BF}">
      <dgm:prSet/>
      <dgm:spPr/>
      <dgm:t>
        <a:bodyPr/>
        <a:lstStyle/>
        <a:p>
          <a:endParaRPr lang="en-US"/>
        </a:p>
      </dgm:t>
    </dgm:pt>
    <dgm:pt modelId="{C440C6ED-6EB8-4468-924A-448753BCACD4}" type="sibTrans" cxnId="{DFD9E159-DFED-4055-BA4F-32EB69F0E9BF}">
      <dgm:prSet/>
      <dgm:spPr/>
      <dgm:t>
        <a:bodyPr/>
        <a:lstStyle/>
        <a:p>
          <a:endParaRPr lang="en-US"/>
        </a:p>
      </dgm:t>
    </dgm:pt>
    <dgm:pt modelId="{9EBF4317-E0F2-44D3-A69D-4E99191615F1}">
      <dgm:prSet/>
      <dgm:spPr/>
      <dgm:t>
        <a:bodyPr/>
        <a:lstStyle/>
        <a:p>
          <a:r>
            <a:rPr lang="en-GB"/>
            <a:t>Therefore, we are not required to issue a monthly payslip</a:t>
          </a:r>
          <a:endParaRPr lang="en-US"/>
        </a:p>
      </dgm:t>
    </dgm:pt>
    <dgm:pt modelId="{8B30B0AA-040C-4069-AEA9-749EEADA75EE}" type="parTrans" cxnId="{4326F27D-0AE2-4B1D-B868-63468D723909}">
      <dgm:prSet/>
      <dgm:spPr/>
      <dgm:t>
        <a:bodyPr/>
        <a:lstStyle/>
        <a:p>
          <a:endParaRPr lang="en-US"/>
        </a:p>
      </dgm:t>
    </dgm:pt>
    <dgm:pt modelId="{7BD14517-6357-42DD-BAFC-459282DEEA87}" type="sibTrans" cxnId="{4326F27D-0AE2-4B1D-B868-63468D723909}">
      <dgm:prSet/>
      <dgm:spPr/>
      <dgm:t>
        <a:bodyPr/>
        <a:lstStyle/>
        <a:p>
          <a:endParaRPr lang="en-US"/>
        </a:p>
      </dgm:t>
    </dgm:pt>
    <dgm:pt modelId="{5778C924-BA3E-4CEC-A853-34BA51B2D607}">
      <dgm:prSet/>
      <dgm:spPr/>
      <dgm:t>
        <a:bodyPr/>
        <a:lstStyle/>
        <a:p>
          <a:r>
            <a:rPr lang="en-GB"/>
            <a:t>We used to issue paper payslip, by post, when there was a change in net pay of +/- £5 or more</a:t>
          </a:r>
          <a:endParaRPr lang="en-US"/>
        </a:p>
      </dgm:t>
    </dgm:pt>
    <dgm:pt modelId="{35F549A4-F38F-476A-A2F3-0F112107A9AF}" type="parTrans" cxnId="{49B19DD3-4E19-43D7-A10B-76D8005D95E1}">
      <dgm:prSet/>
      <dgm:spPr/>
      <dgm:t>
        <a:bodyPr/>
        <a:lstStyle/>
        <a:p>
          <a:endParaRPr lang="en-US"/>
        </a:p>
      </dgm:t>
    </dgm:pt>
    <dgm:pt modelId="{44E5ABA5-2281-46CE-977E-18DD604AB73E}" type="sibTrans" cxnId="{49B19DD3-4E19-43D7-A10B-76D8005D95E1}">
      <dgm:prSet/>
      <dgm:spPr/>
      <dgm:t>
        <a:bodyPr/>
        <a:lstStyle/>
        <a:p>
          <a:endParaRPr lang="en-US"/>
        </a:p>
      </dgm:t>
    </dgm:pt>
    <dgm:pt modelId="{7E8EEC45-8361-45E6-9472-F082CBD9AEF8}">
      <dgm:prSet/>
      <dgm:spPr/>
      <dgm:t>
        <a:bodyPr/>
        <a:lstStyle/>
        <a:p>
          <a:r>
            <a:rPr lang="en-GB"/>
            <a:t>Pensioners can now view or download their payslip and other documentation every month</a:t>
          </a:r>
          <a:endParaRPr lang="en-US"/>
        </a:p>
      </dgm:t>
    </dgm:pt>
    <dgm:pt modelId="{FCC5F317-4DAF-4192-9622-51CAB781290E}" type="parTrans" cxnId="{732293D4-86A6-4CB2-AE23-454EE8C5650D}">
      <dgm:prSet/>
      <dgm:spPr/>
      <dgm:t>
        <a:bodyPr/>
        <a:lstStyle/>
        <a:p>
          <a:endParaRPr lang="en-US"/>
        </a:p>
      </dgm:t>
    </dgm:pt>
    <dgm:pt modelId="{CCD89878-8B9B-49FF-9115-C7EE61D984D8}" type="sibTrans" cxnId="{732293D4-86A6-4CB2-AE23-454EE8C5650D}">
      <dgm:prSet/>
      <dgm:spPr/>
      <dgm:t>
        <a:bodyPr/>
        <a:lstStyle/>
        <a:p>
          <a:endParaRPr lang="en-US"/>
        </a:p>
      </dgm:t>
    </dgm:pt>
    <dgm:pt modelId="{56F26A96-DC80-479D-AA9A-C21D03A93CA1}" type="pres">
      <dgm:prSet presAssocID="{A60F4FF6-8E67-41D8-A4BA-FDBE98542E69}" presName="matrix" presStyleCnt="0">
        <dgm:presLayoutVars>
          <dgm:chMax val="1"/>
          <dgm:dir/>
          <dgm:resizeHandles val="exact"/>
        </dgm:presLayoutVars>
      </dgm:prSet>
      <dgm:spPr/>
    </dgm:pt>
    <dgm:pt modelId="{97A3B8F1-041E-43E1-92A9-7B215D4F7220}" type="pres">
      <dgm:prSet presAssocID="{A60F4FF6-8E67-41D8-A4BA-FDBE98542E69}" presName="diamond" presStyleLbl="bgShp" presStyleIdx="0" presStyleCnt="1"/>
      <dgm:spPr/>
    </dgm:pt>
    <dgm:pt modelId="{6371CA88-3CE7-45E8-9FFF-74AE3B1A226C}" type="pres">
      <dgm:prSet presAssocID="{A60F4FF6-8E67-41D8-A4BA-FDBE98542E69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2B129548-C336-4486-AC4A-80518ADDB362}" type="pres">
      <dgm:prSet presAssocID="{A60F4FF6-8E67-41D8-A4BA-FDBE98542E69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ED1FAEB-B905-4AE0-B470-7842327C3C21}" type="pres">
      <dgm:prSet presAssocID="{A60F4FF6-8E67-41D8-A4BA-FDBE98542E69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035DE528-DB2C-4C39-8CD5-536119A2BB73}" type="pres">
      <dgm:prSet presAssocID="{A60F4FF6-8E67-41D8-A4BA-FDBE98542E69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79A672B-EE98-4CE9-8AF6-2B3368EDCEDE}" type="presOf" srcId="{A60F4FF6-8E67-41D8-A4BA-FDBE98542E69}" destId="{56F26A96-DC80-479D-AA9A-C21D03A93CA1}" srcOrd="0" destOrd="0" presId="urn:microsoft.com/office/officeart/2005/8/layout/matrix3"/>
    <dgm:cxn modelId="{DFD9E159-DFED-4055-BA4F-32EB69F0E9BF}" srcId="{A60F4FF6-8E67-41D8-A4BA-FDBE98542E69}" destId="{0A042A17-121A-43A3-944C-234475E8FB9C}" srcOrd="0" destOrd="0" parTransId="{B62CBA7A-6A16-4328-A38E-F59B501246CC}" sibTransId="{C440C6ED-6EB8-4468-924A-448753BCACD4}"/>
    <dgm:cxn modelId="{C63DE07B-A220-44D7-8A95-FCE1AC4347C3}" type="presOf" srcId="{0A042A17-121A-43A3-944C-234475E8FB9C}" destId="{6371CA88-3CE7-45E8-9FFF-74AE3B1A226C}" srcOrd="0" destOrd="0" presId="urn:microsoft.com/office/officeart/2005/8/layout/matrix3"/>
    <dgm:cxn modelId="{4326F27D-0AE2-4B1D-B868-63468D723909}" srcId="{A60F4FF6-8E67-41D8-A4BA-FDBE98542E69}" destId="{9EBF4317-E0F2-44D3-A69D-4E99191615F1}" srcOrd="1" destOrd="0" parTransId="{8B30B0AA-040C-4069-AEA9-749EEADA75EE}" sibTransId="{7BD14517-6357-42DD-BAFC-459282DEEA87}"/>
    <dgm:cxn modelId="{82FD3892-E9B4-40F8-BA83-C619358B4C01}" type="presOf" srcId="{5778C924-BA3E-4CEC-A853-34BA51B2D607}" destId="{1ED1FAEB-B905-4AE0-B470-7842327C3C21}" srcOrd="0" destOrd="0" presId="urn:microsoft.com/office/officeart/2005/8/layout/matrix3"/>
    <dgm:cxn modelId="{E0E7E9C0-F90B-4118-99A3-648CF53D66D0}" type="presOf" srcId="{9EBF4317-E0F2-44D3-A69D-4E99191615F1}" destId="{2B129548-C336-4486-AC4A-80518ADDB362}" srcOrd="0" destOrd="0" presId="urn:microsoft.com/office/officeart/2005/8/layout/matrix3"/>
    <dgm:cxn modelId="{49B19DD3-4E19-43D7-A10B-76D8005D95E1}" srcId="{A60F4FF6-8E67-41D8-A4BA-FDBE98542E69}" destId="{5778C924-BA3E-4CEC-A853-34BA51B2D607}" srcOrd="2" destOrd="0" parTransId="{35F549A4-F38F-476A-A2F3-0F112107A9AF}" sibTransId="{44E5ABA5-2281-46CE-977E-18DD604AB73E}"/>
    <dgm:cxn modelId="{732293D4-86A6-4CB2-AE23-454EE8C5650D}" srcId="{A60F4FF6-8E67-41D8-A4BA-FDBE98542E69}" destId="{7E8EEC45-8361-45E6-9472-F082CBD9AEF8}" srcOrd="3" destOrd="0" parTransId="{FCC5F317-4DAF-4192-9622-51CAB781290E}" sibTransId="{CCD89878-8B9B-49FF-9115-C7EE61D984D8}"/>
    <dgm:cxn modelId="{CF9C8BE4-33D3-4182-B89A-A85F8C82C4E5}" type="presOf" srcId="{7E8EEC45-8361-45E6-9472-F082CBD9AEF8}" destId="{035DE528-DB2C-4C39-8CD5-536119A2BB73}" srcOrd="0" destOrd="0" presId="urn:microsoft.com/office/officeart/2005/8/layout/matrix3"/>
    <dgm:cxn modelId="{BA51857E-CF17-47E1-B3A3-17D2A11B496F}" type="presParOf" srcId="{56F26A96-DC80-479D-AA9A-C21D03A93CA1}" destId="{97A3B8F1-041E-43E1-92A9-7B215D4F7220}" srcOrd="0" destOrd="0" presId="urn:microsoft.com/office/officeart/2005/8/layout/matrix3"/>
    <dgm:cxn modelId="{8BD80DA2-DCAD-4ADA-983A-5232C433CA52}" type="presParOf" srcId="{56F26A96-DC80-479D-AA9A-C21D03A93CA1}" destId="{6371CA88-3CE7-45E8-9FFF-74AE3B1A226C}" srcOrd="1" destOrd="0" presId="urn:microsoft.com/office/officeart/2005/8/layout/matrix3"/>
    <dgm:cxn modelId="{7C5AD241-0343-4667-AB2B-C245BAB97D50}" type="presParOf" srcId="{56F26A96-DC80-479D-AA9A-C21D03A93CA1}" destId="{2B129548-C336-4486-AC4A-80518ADDB362}" srcOrd="2" destOrd="0" presId="urn:microsoft.com/office/officeart/2005/8/layout/matrix3"/>
    <dgm:cxn modelId="{550FC6FB-1563-4CBE-99F8-1BD14A00C226}" type="presParOf" srcId="{56F26A96-DC80-479D-AA9A-C21D03A93CA1}" destId="{1ED1FAEB-B905-4AE0-B470-7842327C3C21}" srcOrd="3" destOrd="0" presId="urn:microsoft.com/office/officeart/2005/8/layout/matrix3"/>
    <dgm:cxn modelId="{D4CADA86-2752-4710-AC72-21D49616AF19}" type="presParOf" srcId="{56F26A96-DC80-479D-AA9A-C21D03A93CA1}" destId="{035DE528-DB2C-4C39-8CD5-536119A2BB73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47CB550-0DCD-4997-88F9-1480A35EBA0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7EEA262E-43E6-4886-97FF-4F5B348A7041}">
      <dgm:prSet/>
      <dgm:spPr/>
      <dgm:t>
        <a:bodyPr/>
        <a:lstStyle/>
        <a:p>
          <a:r>
            <a:rPr lang="en-GB"/>
            <a:t>An individual's personal tax allowance is first allocated against their pension and then against any employment.</a:t>
          </a:r>
          <a:endParaRPr lang="en-US"/>
        </a:p>
      </dgm:t>
    </dgm:pt>
    <dgm:pt modelId="{0D9D4F59-2566-4629-A270-A6985E5023C9}" type="parTrans" cxnId="{2C27677C-C06A-435A-B3B1-CDB7B13212A1}">
      <dgm:prSet/>
      <dgm:spPr/>
      <dgm:t>
        <a:bodyPr/>
        <a:lstStyle/>
        <a:p>
          <a:endParaRPr lang="en-US"/>
        </a:p>
      </dgm:t>
    </dgm:pt>
    <dgm:pt modelId="{37C3AD19-6A3A-4A37-A040-1B65FAEF970D}" type="sibTrans" cxnId="{2C27677C-C06A-435A-B3B1-CDB7B13212A1}">
      <dgm:prSet/>
      <dgm:spPr/>
      <dgm:t>
        <a:bodyPr/>
        <a:lstStyle/>
        <a:p>
          <a:endParaRPr lang="en-US"/>
        </a:p>
      </dgm:t>
    </dgm:pt>
    <dgm:pt modelId="{2D1EE07E-E291-4BE9-B35A-FFFC1460D6D4}">
      <dgm:prSet/>
      <dgm:spPr/>
      <dgm:t>
        <a:bodyPr/>
        <a:lstStyle/>
        <a:p>
          <a:r>
            <a:rPr lang="en-GB"/>
            <a:t>The current Standard Personal allowance is £12,570 which is a tax code of 1257L</a:t>
          </a:r>
          <a:endParaRPr lang="en-US"/>
        </a:p>
      </dgm:t>
    </dgm:pt>
    <dgm:pt modelId="{EAACCB2E-8E46-48E3-A182-628FBE0C378B}" type="parTrans" cxnId="{8AFC1D06-3BC1-44B0-B08A-A7773CA169EC}">
      <dgm:prSet/>
      <dgm:spPr/>
      <dgm:t>
        <a:bodyPr/>
        <a:lstStyle/>
        <a:p>
          <a:endParaRPr lang="en-US"/>
        </a:p>
      </dgm:t>
    </dgm:pt>
    <dgm:pt modelId="{E5DECF00-CD5E-4D5E-A427-CD780EC40A2D}" type="sibTrans" cxnId="{8AFC1D06-3BC1-44B0-B08A-A7773CA169EC}">
      <dgm:prSet/>
      <dgm:spPr/>
      <dgm:t>
        <a:bodyPr/>
        <a:lstStyle/>
        <a:p>
          <a:endParaRPr lang="en-US"/>
        </a:p>
      </dgm:t>
    </dgm:pt>
    <dgm:pt modelId="{047B4DD1-B93B-411B-928D-879675B477D2}">
      <dgm:prSet/>
      <dgm:spPr/>
      <dgm:t>
        <a:bodyPr/>
        <a:lstStyle/>
        <a:p>
          <a:r>
            <a:rPr lang="en-GB"/>
            <a:t>Other income (rental properties etc), adjustments (tax owed) or historical benefits in kind (company car) can all affect the personal allowance.</a:t>
          </a:r>
          <a:endParaRPr lang="en-US"/>
        </a:p>
      </dgm:t>
    </dgm:pt>
    <dgm:pt modelId="{1176A349-32C9-489A-A121-2BB594FEFB3C}" type="parTrans" cxnId="{70E2F8AE-F0AA-4264-9B25-AFFBFE1508E5}">
      <dgm:prSet/>
      <dgm:spPr/>
      <dgm:t>
        <a:bodyPr/>
        <a:lstStyle/>
        <a:p>
          <a:endParaRPr lang="en-US"/>
        </a:p>
      </dgm:t>
    </dgm:pt>
    <dgm:pt modelId="{B7F2ECF1-E96E-442D-B7CA-95FC953940F3}" type="sibTrans" cxnId="{70E2F8AE-F0AA-4264-9B25-AFFBFE1508E5}">
      <dgm:prSet/>
      <dgm:spPr/>
      <dgm:t>
        <a:bodyPr/>
        <a:lstStyle/>
        <a:p>
          <a:endParaRPr lang="en-US"/>
        </a:p>
      </dgm:t>
    </dgm:pt>
    <dgm:pt modelId="{DDA71ECE-AA5B-4212-9AA5-C9FA6F2B2BA0}" type="pres">
      <dgm:prSet presAssocID="{F47CB550-0DCD-4997-88F9-1480A35EBA03}" presName="linear" presStyleCnt="0">
        <dgm:presLayoutVars>
          <dgm:animLvl val="lvl"/>
          <dgm:resizeHandles val="exact"/>
        </dgm:presLayoutVars>
      </dgm:prSet>
      <dgm:spPr/>
    </dgm:pt>
    <dgm:pt modelId="{3ACE76ED-B361-4655-9F4E-3939B830FBD1}" type="pres">
      <dgm:prSet presAssocID="{7EEA262E-43E6-4886-97FF-4F5B348A704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7B86858F-8DBE-434A-9293-DE81DAF7E722}" type="pres">
      <dgm:prSet presAssocID="{37C3AD19-6A3A-4A37-A040-1B65FAEF970D}" presName="spacer" presStyleCnt="0"/>
      <dgm:spPr/>
    </dgm:pt>
    <dgm:pt modelId="{F79C62EE-320F-445E-B9B3-A666A4D397E3}" type="pres">
      <dgm:prSet presAssocID="{2D1EE07E-E291-4BE9-B35A-FFFC1460D6D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94678D6F-774B-44DD-A01C-D0F646A3A3FA}" type="pres">
      <dgm:prSet presAssocID="{E5DECF00-CD5E-4D5E-A427-CD780EC40A2D}" presName="spacer" presStyleCnt="0"/>
      <dgm:spPr/>
    </dgm:pt>
    <dgm:pt modelId="{8F0C9EF4-2CCB-4BFE-A365-1089B2B0A503}" type="pres">
      <dgm:prSet presAssocID="{047B4DD1-B93B-411B-928D-879675B477D2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AFC1D06-3BC1-44B0-B08A-A7773CA169EC}" srcId="{F47CB550-0DCD-4997-88F9-1480A35EBA03}" destId="{2D1EE07E-E291-4BE9-B35A-FFFC1460D6D4}" srcOrd="1" destOrd="0" parTransId="{EAACCB2E-8E46-48E3-A182-628FBE0C378B}" sibTransId="{E5DECF00-CD5E-4D5E-A427-CD780EC40A2D}"/>
    <dgm:cxn modelId="{F802F30F-8AEE-47B9-A59B-BD4C66FE8687}" type="presOf" srcId="{7EEA262E-43E6-4886-97FF-4F5B348A7041}" destId="{3ACE76ED-B361-4655-9F4E-3939B830FBD1}" srcOrd="0" destOrd="0" presId="urn:microsoft.com/office/officeart/2005/8/layout/vList2"/>
    <dgm:cxn modelId="{43852813-BDEA-4F77-BF4E-63F35C16AD7A}" type="presOf" srcId="{2D1EE07E-E291-4BE9-B35A-FFFC1460D6D4}" destId="{F79C62EE-320F-445E-B9B3-A666A4D397E3}" srcOrd="0" destOrd="0" presId="urn:microsoft.com/office/officeart/2005/8/layout/vList2"/>
    <dgm:cxn modelId="{4FCAE222-755E-46A2-8D56-51271683D192}" type="presOf" srcId="{047B4DD1-B93B-411B-928D-879675B477D2}" destId="{8F0C9EF4-2CCB-4BFE-A365-1089B2B0A503}" srcOrd="0" destOrd="0" presId="urn:microsoft.com/office/officeart/2005/8/layout/vList2"/>
    <dgm:cxn modelId="{2C27677C-C06A-435A-B3B1-CDB7B13212A1}" srcId="{F47CB550-0DCD-4997-88F9-1480A35EBA03}" destId="{7EEA262E-43E6-4886-97FF-4F5B348A7041}" srcOrd="0" destOrd="0" parTransId="{0D9D4F59-2566-4629-A270-A6985E5023C9}" sibTransId="{37C3AD19-6A3A-4A37-A040-1B65FAEF970D}"/>
    <dgm:cxn modelId="{70E2F8AE-F0AA-4264-9B25-AFFBFE1508E5}" srcId="{F47CB550-0DCD-4997-88F9-1480A35EBA03}" destId="{047B4DD1-B93B-411B-928D-879675B477D2}" srcOrd="2" destOrd="0" parTransId="{1176A349-32C9-489A-A121-2BB594FEFB3C}" sibTransId="{B7F2ECF1-E96E-442D-B7CA-95FC953940F3}"/>
    <dgm:cxn modelId="{5AB515DF-1CDB-4D2A-B538-8B48C3DD3462}" type="presOf" srcId="{F47CB550-0DCD-4997-88F9-1480A35EBA03}" destId="{DDA71ECE-AA5B-4212-9AA5-C9FA6F2B2BA0}" srcOrd="0" destOrd="0" presId="urn:microsoft.com/office/officeart/2005/8/layout/vList2"/>
    <dgm:cxn modelId="{60902E5A-5432-43FE-98F2-1C8AB3CF10F8}" type="presParOf" srcId="{DDA71ECE-AA5B-4212-9AA5-C9FA6F2B2BA0}" destId="{3ACE76ED-B361-4655-9F4E-3939B830FBD1}" srcOrd="0" destOrd="0" presId="urn:microsoft.com/office/officeart/2005/8/layout/vList2"/>
    <dgm:cxn modelId="{24F60146-A200-46BD-BF34-8F60AB5417FE}" type="presParOf" srcId="{DDA71ECE-AA5B-4212-9AA5-C9FA6F2B2BA0}" destId="{7B86858F-8DBE-434A-9293-DE81DAF7E722}" srcOrd="1" destOrd="0" presId="urn:microsoft.com/office/officeart/2005/8/layout/vList2"/>
    <dgm:cxn modelId="{98B3125F-D2BA-4FBF-9966-A9CDFC94ED2D}" type="presParOf" srcId="{DDA71ECE-AA5B-4212-9AA5-C9FA6F2B2BA0}" destId="{F79C62EE-320F-445E-B9B3-A666A4D397E3}" srcOrd="2" destOrd="0" presId="urn:microsoft.com/office/officeart/2005/8/layout/vList2"/>
    <dgm:cxn modelId="{ADF784F3-993D-4722-9178-20ACC2043ECB}" type="presParOf" srcId="{DDA71ECE-AA5B-4212-9AA5-C9FA6F2B2BA0}" destId="{94678D6F-774B-44DD-A01C-D0F646A3A3FA}" srcOrd="3" destOrd="0" presId="urn:microsoft.com/office/officeart/2005/8/layout/vList2"/>
    <dgm:cxn modelId="{968CC7AF-B516-4726-B3B5-F6D82FE865B3}" type="presParOf" srcId="{DDA71ECE-AA5B-4212-9AA5-C9FA6F2B2BA0}" destId="{8F0C9EF4-2CCB-4BFE-A365-1089B2B0A50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B519557-FEA0-4544-9988-C4B18880A19D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D6FFE0-191F-4D80-AB84-F0427B611235}">
      <dgm:prSet/>
      <dgm:spPr/>
      <dgm:t>
        <a:bodyPr/>
        <a:lstStyle/>
        <a:p>
          <a:r>
            <a:rPr lang="en-GB" dirty="0"/>
            <a:t>Example 1 - Joe Bloggs has a pension of £20,000 per annum and has a part time job that pays £15,000 per annum</a:t>
          </a:r>
          <a:endParaRPr lang="en-US" dirty="0"/>
        </a:p>
      </dgm:t>
    </dgm:pt>
    <dgm:pt modelId="{3A9CC0CD-5461-4566-90F9-13599D5D8906}" type="parTrans" cxnId="{0801953F-131B-4AAA-9809-91C91C3B8CFE}">
      <dgm:prSet/>
      <dgm:spPr/>
      <dgm:t>
        <a:bodyPr/>
        <a:lstStyle/>
        <a:p>
          <a:endParaRPr lang="en-US"/>
        </a:p>
      </dgm:t>
    </dgm:pt>
    <dgm:pt modelId="{9EF9B949-E602-45EF-B32F-AE92FCA2937B}" type="sibTrans" cxnId="{0801953F-131B-4AAA-9809-91C91C3B8CFE}">
      <dgm:prSet/>
      <dgm:spPr/>
      <dgm:t>
        <a:bodyPr/>
        <a:lstStyle/>
        <a:p>
          <a:endParaRPr lang="en-US"/>
        </a:p>
      </dgm:t>
    </dgm:pt>
    <dgm:pt modelId="{11B3E0D4-055C-46AA-B655-59CAF4A03810}">
      <dgm:prSet/>
      <dgm:spPr/>
      <dgm:t>
        <a:bodyPr/>
        <a:lstStyle/>
        <a:p>
          <a:r>
            <a:rPr lang="en-GB" dirty="0"/>
            <a:t>Pension - £20,000 gross</a:t>
          </a:r>
          <a:endParaRPr lang="en-US" dirty="0"/>
        </a:p>
      </dgm:t>
    </dgm:pt>
    <dgm:pt modelId="{76F2D3E1-6836-47AE-B5B9-3F2479F9E56C}" type="parTrans" cxnId="{65C8FA74-2717-4608-B11F-A0E954696B2A}">
      <dgm:prSet/>
      <dgm:spPr/>
      <dgm:t>
        <a:bodyPr/>
        <a:lstStyle/>
        <a:p>
          <a:endParaRPr lang="en-US"/>
        </a:p>
      </dgm:t>
    </dgm:pt>
    <dgm:pt modelId="{9D5D310F-3279-45E3-877B-DFAFDB95DE46}" type="sibTrans" cxnId="{65C8FA74-2717-4608-B11F-A0E954696B2A}">
      <dgm:prSet/>
      <dgm:spPr/>
      <dgm:t>
        <a:bodyPr/>
        <a:lstStyle/>
        <a:p>
          <a:endParaRPr lang="en-US"/>
        </a:p>
      </dgm:t>
    </dgm:pt>
    <dgm:pt modelId="{FDC8BFE2-D797-4BDA-85D9-16998B17F787}">
      <dgm:prSet/>
      <dgm:spPr/>
      <dgm:t>
        <a:bodyPr/>
        <a:lstStyle/>
        <a:p>
          <a:r>
            <a:rPr lang="en-GB"/>
            <a:t>£12,570 tax free allowance (tax code 1257L)</a:t>
          </a:r>
          <a:endParaRPr lang="en-US"/>
        </a:p>
      </dgm:t>
    </dgm:pt>
    <dgm:pt modelId="{4ED27FD6-B476-415A-9860-6EC6846301E5}" type="parTrans" cxnId="{5D41B61B-D361-41E8-A424-87AD0F75378D}">
      <dgm:prSet/>
      <dgm:spPr/>
      <dgm:t>
        <a:bodyPr/>
        <a:lstStyle/>
        <a:p>
          <a:endParaRPr lang="en-US"/>
        </a:p>
      </dgm:t>
    </dgm:pt>
    <dgm:pt modelId="{B764BF6B-E848-4EA2-8390-75BC24E52EBF}" type="sibTrans" cxnId="{5D41B61B-D361-41E8-A424-87AD0F75378D}">
      <dgm:prSet/>
      <dgm:spPr/>
      <dgm:t>
        <a:bodyPr/>
        <a:lstStyle/>
        <a:p>
          <a:endParaRPr lang="en-US"/>
        </a:p>
      </dgm:t>
    </dgm:pt>
    <dgm:pt modelId="{FDFED906-1C79-401B-A1DE-DEA574CFBF1B}">
      <dgm:prSet/>
      <dgm:spPr/>
      <dgm:t>
        <a:bodyPr/>
        <a:lstStyle/>
        <a:p>
          <a:r>
            <a:rPr lang="en-GB"/>
            <a:t>= £7,430 subject to tax	</a:t>
          </a:r>
          <a:endParaRPr lang="en-US"/>
        </a:p>
      </dgm:t>
    </dgm:pt>
    <dgm:pt modelId="{EB49D799-B8E9-4AB0-9C88-32BFA7E2285B}" type="parTrans" cxnId="{FD43D675-5506-4A8C-A890-A2ACCC988BCE}">
      <dgm:prSet/>
      <dgm:spPr/>
      <dgm:t>
        <a:bodyPr/>
        <a:lstStyle/>
        <a:p>
          <a:endParaRPr lang="en-US"/>
        </a:p>
      </dgm:t>
    </dgm:pt>
    <dgm:pt modelId="{87D2DC3C-3225-4AA3-AAA6-97835DB36FE6}" type="sibTrans" cxnId="{FD43D675-5506-4A8C-A890-A2ACCC988BCE}">
      <dgm:prSet/>
      <dgm:spPr/>
      <dgm:t>
        <a:bodyPr/>
        <a:lstStyle/>
        <a:p>
          <a:endParaRPr lang="en-US"/>
        </a:p>
      </dgm:t>
    </dgm:pt>
    <dgm:pt modelId="{08A4571E-4D68-4563-8332-BBB6A67EA378}">
      <dgm:prSet/>
      <dgm:spPr/>
      <dgm:t>
        <a:bodyPr/>
        <a:lstStyle/>
        <a:p>
          <a:r>
            <a:rPr lang="en-GB"/>
            <a:t>20% tax = £1,486</a:t>
          </a:r>
          <a:endParaRPr lang="en-US"/>
        </a:p>
      </dgm:t>
    </dgm:pt>
    <dgm:pt modelId="{DFF270D8-4010-4065-A51E-21F475D8EC15}" type="parTrans" cxnId="{DF6F9716-358F-4AE3-9114-2C62E5517483}">
      <dgm:prSet/>
      <dgm:spPr/>
      <dgm:t>
        <a:bodyPr/>
        <a:lstStyle/>
        <a:p>
          <a:endParaRPr lang="en-US"/>
        </a:p>
      </dgm:t>
    </dgm:pt>
    <dgm:pt modelId="{6D321763-EF59-4801-9FA3-2509535EDC87}" type="sibTrans" cxnId="{DF6F9716-358F-4AE3-9114-2C62E5517483}">
      <dgm:prSet/>
      <dgm:spPr/>
      <dgm:t>
        <a:bodyPr/>
        <a:lstStyle/>
        <a:p>
          <a:endParaRPr lang="en-US"/>
        </a:p>
      </dgm:t>
    </dgm:pt>
    <dgm:pt modelId="{29853518-92F1-448F-B0AB-6B5E84934CD5}">
      <dgm:prSet/>
      <dgm:spPr/>
      <dgm:t>
        <a:bodyPr/>
        <a:lstStyle/>
        <a:p>
          <a:pPr algn="ctr"/>
          <a:r>
            <a:rPr lang="en-GB" dirty="0"/>
            <a:t>Part time job - £15,000 gross</a:t>
          </a:r>
          <a:endParaRPr lang="en-US" dirty="0"/>
        </a:p>
      </dgm:t>
    </dgm:pt>
    <dgm:pt modelId="{9281218C-11F5-44D4-9089-6EA70A131835}" type="parTrans" cxnId="{E191E51F-4A7A-45C5-9327-C999DECD419D}">
      <dgm:prSet/>
      <dgm:spPr/>
      <dgm:t>
        <a:bodyPr/>
        <a:lstStyle/>
        <a:p>
          <a:endParaRPr lang="en-US"/>
        </a:p>
      </dgm:t>
    </dgm:pt>
    <dgm:pt modelId="{26E07CDC-1D16-4BE5-9FBE-72DE512BAAF1}" type="sibTrans" cxnId="{E191E51F-4A7A-45C5-9327-C999DECD419D}">
      <dgm:prSet/>
      <dgm:spPr/>
      <dgm:t>
        <a:bodyPr/>
        <a:lstStyle/>
        <a:p>
          <a:endParaRPr lang="en-US"/>
        </a:p>
      </dgm:t>
    </dgm:pt>
    <dgm:pt modelId="{DAA9F8D4-FF49-4E24-B2F6-4A66DCA43910}">
      <dgm:prSet/>
      <dgm:spPr/>
      <dgm:t>
        <a:bodyPr/>
        <a:lstStyle/>
        <a:p>
          <a:r>
            <a:rPr lang="en-GB"/>
            <a:t>no tax free allowance (already used for pension)</a:t>
          </a:r>
          <a:endParaRPr lang="en-US"/>
        </a:p>
      </dgm:t>
    </dgm:pt>
    <dgm:pt modelId="{173E2E3D-D6FB-41A5-B930-6FE7D8484FDD}" type="parTrans" cxnId="{DC860BF6-5AB3-4984-859A-D61D4A65B7CD}">
      <dgm:prSet/>
      <dgm:spPr/>
      <dgm:t>
        <a:bodyPr/>
        <a:lstStyle/>
        <a:p>
          <a:endParaRPr lang="en-US"/>
        </a:p>
      </dgm:t>
    </dgm:pt>
    <dgm:pt modelId="{14149019-63CC-4D4C-A4B7-C86570D04266}" type="sibTrans" cxnId="{DC860BF6-5AB3-4984-859A-D61D4A65B7CD}">
      <dgm:prSet/>
      <dgm:spPr/>
      <dgm:t>
        <a:bodyPr/>
        <a:lstStyle/>
        <a:p>
          <a:endParaRPr lang="en-US"/>
        </a:p>
      </dgm:t>
    </dgm:pt>
    <dgm:pt modelId="{6D903BA1-8C58-4C8F-8606-53455A9D5D77}">
      <dgm:prSet/>
      <dgm:spPr/>
      <dgm:t>
        <a:bodyPr/>
        <a:lstStyle/>
        <a:p>
          <a:r>
            <a:rPr lang="en-GB"/>
            <a:t>20% tax on all earnings (tax code BR or 0T)</a:t>
          </a:r>
          <a:endParaRPr lang="en-US"/>
        </a:p>
      </dgm:t>
    </dgm:pt>
    <dgm:pt modelId="{4FEC488E-2078-4C17-A77B-B6EEC4978622}" type="parTrans" cxnId="{06B2DBD4-C246-4F9D-B3E4-2E4C96330E68}">
      <dgm:prSet/>
      <dgm:spPr/>
      <dgm:t>
        <a:bodyPr/>
        <a:lstStyle/>
        <a:p>
          <a:endParaRPr lang="en-US"/>
        </a:p>
      </dgm:t>
    </dgm:pt>
    <dgm:pt modelId="{5A0EB08D-6A61-4000-AF3F-079B386E6103}" type="sibTrans" cxnId="{06B2DBD4-C246-4F9D-B3E4-2E4C96330E68}">
      <dgm:prSet/>
      <dgm:spPr/>
      <dgm:t>
        <a:bodyPr/>
        <a:lstStyle/>
        <a:p>
          <a:endParaRPr lang="en-US"/>
        </a:p>
      </dgm:t>
    </dgm:pt>
    <dgm:pt modelId="{1E8298DC-8E28-496B-9B35-2355E2A754ED}">
      <dgm:prSet/>
      <dgm:spPr/>
      <dgm:t>
        <a:bodyPr/>
        <a:lstStyle/>
        <a:p>
          <a:r>
            <a:rPr lang="en-GB" dirty="0"/>
            <a:t>tax = £3,000</a:t>
          </a:r>
          <a:endParaRPr lang="en-US" dirty="0"/>
        </a:p>
      </dgm:t>
    </dgm:pt>
    <dgm:pt modelId="{0F195D27-B4A0-4CA0-8AFA-38A985AC246F}" type="parTrans" cxnId="{727930F1-D3F5-4A08-B70B-D142AFA53302}">
      <dgm:prSet/>
      <dgm:spPr/>
      <dgm:t>
        <a:bodyPr/>
        <a:lstStyle/>
        <a:p>
          <a:endParaRPr lang="en-US"/>
        </a:p>
      </dgm:t>
    </dgm:pt>
    <dgm:pt modelId="{33B8C434-77C7-4B6A-AD10-C4AE9AA49C8A}" type="sibTrans" cxnId="{727930F1-D3F5-4A08-B70B-D142AFA53302}">
      <dgm:prSet/>
      <dgm:spPr/>
      <dgm:t>
        <a:bodyPr/>
        <a:lstStyle/>
        <a:p>
          <a:endParaRPr lang="en-US"/>
        </a:p>
      </dgm:t>
    </dgm:pt>
    <dgm:pt modelId="{78E1F928-9057-4D01-B281-4D1F958479E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sz="1600" dirty="0"/>
            <a:t>* National Insurance may also be due on the part time job if the member is under state pension age and earns over £12,570 per annum</a:t>
          </a:r>
          <a:endParaRPr lang="en-US" sz="1600" dirty="0"/>
        </a:p>
      </dgm:t>
    </dgm:pt>
    <dgm:pt modelId="{914C8EAB-3AE7-4E5A-9B77-78A87A468E61}" type="parTrans" cxnId="{BAD1D7E2-419B-41E4-B08C-86298AFA08D4}">
      <dgm:prSet/>
      <dgm:spPr/>
      <dgm:t>
        <a:bodyPr/>
        <a:lstStyle/>
        <a:p>
          <a:endParaRPr lang="en-US"/>
        </a:p>
      </dgm:t>
    </dgm:pt>
    <dgm:pt modelId="{13B3C020-2CBB-459C-8F2F-FA19AFD4E949}" type="sibTrans" cxnId="{BAD1D7E2-419B-41E4-B08C-86298AFA08D4}">
      <dgm:prSet/>
      <dgm:spPr/>
      <dgm:t>
        <a:bodyPr/>
        <a:lstStyle/>
        <a:p>
          <a:endParaRPr lang="en-US"/>
        </a:p>
      </dgm:t>
    </dgm:pt>
    <dgm:pt modelId="{B33AFB49-E505-4857-81DD-1AB0FF805DA8}" type="pres">
      <dgm:prSet presAssocID="{EB519557-FEA0-4544-9988-C4B18880A19D}" presName="Name0" presStyleCnt="0">
        <dgm:presLayoutVars>
          <dgm:dir/>
          <dgm:animLvl val="lvl"/>
          <dgm:resizeHandles val="exact"/>
        </dgm:presLayoutVars>
      </dgm:prSet>
      <dgm:spPr/>
    </dgm:pt>
    <dgm:pt modelId="{A4173EC1-EF46-47D9-B292-C2D77447BFBD}" type="pres">
      <dgm:prSet presAssocID="{20D6FFE0-191F-4D80-AB84-F0427B611235}" presName="linNode" presStyleCnt="0"/>
      <dgm:spPr/>
    </dgm:pt>
    <dgm:pt modelId="{CC9FEF4B-FCF6-43EC-ACE2-F7F084FEE4B7}" type="pres">
      <dgm:prSet presAssocID="{20D6FFE0-191F-4D80-AB84-F0427B611235}" presName="parentText" presStyleLbl="node1" presStyleIdx="0" presStyleCnt="4" custScaleX="277778">
        <dgm:presLayoutVars>
          <dgm:chMax val="1"/>
          <dgm:bulletEnabled val="1"/>
        </dgm:presLayoutVars>
      </dgm:prSet>
      <dgm:spPr/>
    </dgm:pt>
    <dgm:pt modelId="{E8E86364-483A-4F3F-81B5-FA2FEE0D7F9B}" type="pres">
      <dgm:prSet presAssocID="{9EF9B949-E602-45EF-B32F-AE92FCA2937B}" presName="sp" presStyleCnt="0"/>
      <dgm:spPr/>
    </dgm:pt>
    <dgm:pt modelId="{19DF5ED3-2BE7-475A-B677-DE337A194975}" type="pres">
      <dgm:prSet presAssocID="{11B3E0D4-055C-46AA-B655-59CAF4A03810}" presName="linNode" presStyleCnt="0"/>
      <dgm:spPr/>
    </dgm:pt>
    <dgm:pt modelId="{333F712F-5B33-4117-A862-0EFFBA869999}" type="pres">
      <dgm:prSet presAssocID="{11B3E0D4-055C-46AA-B655-59CAF4A0381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A354DE8-3142-487C-B668-D8C2C26FDE7F}" type="pres">
      <dgm:prSet presAssocID="{11B3E0D4-055C-46AA-B655-59CAF4A03810}" presName="descendantText" presStyleLbl="alignAccFollowNode1" presStyleIdx="0" presStyleCnt="2">
        <dgm:presLayoutVars>
          <dgm:bulletEnabled val="1"/>
        </dgm:presLayoutVars>
      </dgm:prSet>
      <dgm:spPr/>
    </dgm:pt>
    <dgm:pt modelId="{3274288C-DD6B-4D0A-A290-BF05C82ABFBA}" type="pres">
      <dgm:prSet presAssocID="{9D5D310F-3279-45E3-877B-DFAFDB95DE46}" presName="sp" presStyleCnt="0"/>
      <dgm:spPr/>
    </dgm:pt>
    <dgm:pt modelId="{EDFB900A-01CE-4185-B5C2-6C6E6DFBBB31}" type="pres">
      <dgm:prSet presAssocID="{29853518-92F1-448F-B0AB-6B5E84934CD5}" presName="linNode" presStyleCnt="0"/>
      <dgm:spPr/>
    </dgm:pt>
    <dgm:pt modelId="{921C6461-750D-43D1-A32B-25572059CF50}" type="pres">
      <dgm:prSet presAssocID="{29853518-92F1-448F-B0AB-6B5E84934CD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481D978-F8A9-461D-866A-840A117FBC9D}" type="pres">
      <dgm:prSet presAssocID="{29853518-92F1-448F-B0AB-6B5E84934CD5}" presName="descendantText" presStyleLbl="alignAccFollowNode1" presStyleIdx="1" presStyleCnt="2">
        <dgm:presLayoutVars>
          <dgm:bulletEnabled val="1"/>
        </dgm:presLayoutVars>
      </dgm:prSet>
      <dgm:spPr/>
    </dgm:pt>
    <dgm:pt modelId="{8133E3E1-63D5-4591-BB94-9438F49551DE}" type="pres">
      <dgm:prSet presAssocID="{26E07CDC-1D16-4BE5-9FBE-72DE512BAAF1}" presName="sp" presStyleCnt="0"/>
      <dgm:spPr/>
    </dgm:pt>
    <dgm:pt modelId="{5DB9E2CC-B855-41BE-A9E8-820AFFA4B52F}" type="pres">
      <dgm:prSet presAssocID="{78E1F928-9057-4D01-B281-4D1F958479E3}" presName="linNode" presStyleCnt="0"/>
      <dgm:spPr/>
    </dgm:pt>
    <dgm:pt modelId="{60FC8A62-AC67-47B1-8926-231740FCC853}" type="pres">
      <dgm:prSet presAssocID="{78E1F928-9057-4D01-B281-4D1F958479E3}" presName="parentText" presStyleLbl="node1" presStyleIdx="3" presStyleCnt="4" custScaleX="277778" custScaleY="43249" custLinFactNeighborX="56386" custLinFactNeighborY="-1762">
        <dgm:presLayoutVars>
          <dgm:chMax val="1"/>
          <dgm:bulletEnabled val="1"/>
        </dgm:presLayoutVars>
      </dgm:prSet>
      <dgm:spPr/>
    </dgm:pt>
  </dgm:ptLst>
  <dgm:cxnLst>
    <dgm:cxn modelId="{E2FD5C00-E221-4B4A-88BE-EE6A85CDD2FB}" type="presOf" srcId="{FDC8BFE2-D797-4BDA-85D9-16998B17F787}" destId="{3A354DE8-3142-487C-B668-D8C2C26FDE7F}" srcOrd="0" destOrd="0" presId="urn:microsoft.com/office/officeart/2005/8/layout/vList5"/>
    <dgm:cxn modelId="{F2504C11-441F-4322-B5DB-26D881AD3D1C}" type="presOf" srcId="{20D6FFE0-191F-4D80-AB84-F0427B611235}" destId="{CC9FEF4B-FCF6-43EC-ACE2-F7F084FEE4B7}" srcOrd="0" destOrd="0" presId="urn:microsoft.com/office/officeart/2005/8/layout/vList5"/>
    <dgm:cxn modelId="{DF6F9716-358F-4AE3-9114-2C62E5517483}" srcId="{11B3E0D4-055C-46AA-B655-59CAF4A03810}" destId="{08A4571E-4D68-4563-8332-BBB6A67EA378}" srcOrd="2" destOrd="0" parTransId="{DFF270D8-4010-4065-A51E-21F475D8EC15}" sibTransId="{6D321763-EF59-4801-9FA3-2509535EDC87}"/>
    <dgm:cxn modelId="{5D41B61B-D361-41E8-A424-87AD0F75378D}" srcId="{11B3E0D4-055C-46AA-B655-59CAF4A03810}" destId="{FDC8BFE2-D797-4BDA-85D9-16998B17F787}" srcOrd="0" destOrd="0" parTransId="{4ED27FD6-B476-415A-9860-6EC6846301E5}" sibTransId="{B764BF6B-E848-4EA2-8390-75BC24E52EBF}"/>
    <dgm:cxn modelId="{5C728C1D-902D-4D54-9A7A-4144D3DBC557}" type="presOf" srcId="{08A4571E-4D68-4563-8332-BBB6A67EA378}" destId="{3A354DE8-3142-487C-B668-D8C2C26FDE7F}" srcOrd="0" destOrd="2" presId="urn:microsoft.com/office/officeart/2005/8/layout/vList5"/>
    <dgm:cxn modelId="{E191E51F-4A7A-45C5-9327-C999DECD419D}" srcId="{EB519557-FEA0-4544-9988-C4B18880A19D}" destId="{29853518-92F1-448F-B0AB-6B5E84934CD5}" srcOrd="2" destOrd="0" parTransId="{9281218C-11F5-44D4-9089-6EA70A131835}" sibTransId="{26E07CDC-1D16-4BE5-9FBE-72DE512BAAF1}"/>
    <dgm:cxn modelId="{0801953F-131B-4AAA-9809-91C91C3B8CFE}" srcId="{EB519557-FEA0-4544-9988-C4B18880A19D}" destId="{20D6FFE0-191F-4D80-AB84-F0427B611235}" srcOrd="0" destOrd="0" parTransId="{3A9CC0CD-5461-4566-90F9-13599D5D8906}" sibTransId="{9EF9B949-E602-45EF-B32F-AE92FCA2937B}"/>
    <dgm:cxn modelId="{B6A5B173-8B12-4B53-AB34-5E580DC37E33}" type="presOf" srcId="{1E8298DC-8E28-496B-9B35-2355E2A754ED}" destId="{7481D978-F8A9-461D-866A-840A117FBC9D}" srcOrd="0" destOrd="2" presId="urn:microsoft.com/office/officeart/2005/8/layout/vList5"/>
    <dgm:cxn modelId="{65C8FA74-2717-4608-B11F-A0E954696B2A}" srcId="{EB519557-FEA0-4544-9988-C4B18880A19D}" destId="{11B3E0D4-055C-46AA-B655-59CAF4A03810}" srcOrd="1" destOrd="0" parTransId="{76F2D3E1-6836-47AE-B5B9-3F2479F9E56C}" sibTransId="{9D5D310F-3279-45E3-877B-DFAFDB95DE46}"/>
    <dgm:cxn modelId="{FD43D675-5506-4A8C-A890-A2ACCC988BCE}" srcId="{11B3E0D4-055C-46AA-B655-59CAF4A03810}" destId="{FDFED906-1C79-401B-A1DE-DEA574CFBF1B}" srcOrd="1" destOrd="0" parTransId="{EB49D799-B8E9-4AB0-9C88-32BFA7E2285B}" sibTransId="{87D2DC3C-3225-4AA3-AAA6-97835DB36FE6}"/>
    <dgm:cxn modelId="{6420BA7F-A916-4043-B4C3-484574CA6B08}" type="presOf" srcId="{EB519557-FEA0-4544-9988-C4B18880A19D}" destId="{B33AFB49-E505-4857-81DD-1AB0FF805DA8}" srcOrd="0" destOrd="0" presId="urn:microsoft.com/office/officeart/2005/8/layout/vList5"/>
    <dgm:cxn modelId="{33F9D8A0-0CE9-41AC-ABE7-435D7B154A2B}" type="presOf" srcId="{FDFED906-1C79-401B-A1DE-DEA574CFBF1B}" destId="{3A354DE8-3142-487C-B668-D8C2C26FDE7F}" srcOrd="0" destOrd="1" presId="urn:microsoft.com/office/officeart/2005/8/layout/vList5"/>
    <dgm:cxn modelId="{0AB053A5-4599-4C9F-BD16-4271653C7AAE}" type="presOf" srcId="{11B3E0D4-055C-46AA-B655-59CAF4A03810}" destId="{333F712F-5B33-4117-A862-0EFFBA869999}" srcOrd="0" destOrd="0" presId="urn:microsoft.com/office/officeart/2005/8/layout/vList5"/>
    <dgm:cxn modelId="{B76DC0A8-6333-43DD-A192-7274252A86EC}" type="presOf" srcId="{DAA9F8D4-FF49-4E24-B2F6-4A66DCA43910}" destId="{7481D978-F8A9-461D-866A-840A117FBC9D}" srcOrd="0" destOrd="0" presId="urn:microsoft.com/office/officeart/2005/8/layout/vList5"/>
    <dgm:cxn modelId="{06B2DBD4-C246-4F9D-B3E4-2E4C96330E68}" srcId="{29853518-92F1-448F-B0AB-6B5E84934CD5}" destId="{6D903BA1-8C58-4C8F-8606-53455A9D5D77}" srcOrd="1" destOrd="0" parTransId="{4FEC488E-2078-4C17-A77B-B6EEC4978622}" sibTransId="{5A0EB08D-6A61-4000-AF3F-079B386E6103}"/>
    <dgm:cxn modelId="{FECD0DDC-D294-4176-8D46-E4D96C8C2CC7}" type="presOf" srcId="{6D903BA1-8C58-4C8F-8606-53455A9D5D77}" destId="{7481D978-F8A9-461D-866A-840A117FBC9D}" srcOrd="0" destOrd="1" presId="urn:microsoft.com/office/officeart/2005/8/layout/vList5"/>
    <dgm:cxn modelId="{BAD1D7E2-419B-41E4-B08C-86298AFA08D4}" srcId="{EB519557-FEA0-4544-9988-C4B18880A19D}" destId="{78E1F928-9057-4D01-B281-4D1F958479E3}" srcOrd="3" destOrd="0" parTransId="{914C8EAB-3AE7-4E5A-9B77-78A87A468E61}" sibTransId="{13B3C020-2CBB-459C-8F2F-FA19AFD4E949}"/>
    <dgm:cxn modelId="{727930F1-D3F5-4A08-B70B-D142AFA53302}" srcId="{29853518-92F1-448F-B0AB-6B5E84934CD5}" destId="{1E8298DC-8E28-496B-9B35-2355E2A754ED}" srcOrd="2" destOrd="0" parTransId="{0F195D27-B4A0-4CA0-8AFA-38A985AC246F}" sibTransId="{33B8C434-77C7-4B6A-AD10-C4AE9AA49C8A}"/>
    <dgm:cxn modelId="{DC860BF6-5AB3-4984-859A-D61D4A65B7CD}" srcId="{29853518-92F1-448F-B0AB-6B5E84934CD5}" destId="{DAA9F8D4-FF49-4E24-B2F6-4A66DCA43910}" srcOrd="0" destOrd="0" parTransId="{173E2E3D-D6FB-41A5-B930-6FE7D8484FDD}" sibTransId="{14149019-63CC-4D4C-A4B7-C86570D04266}"/>
    <dgm:cxn modelId="{7BF4A5FB-D982-4976-AAF6-510E18E0881F}" type="presOf" srcId="{78E1F928-9057-4D01-B281-4D1F958479E3}" destId="{60FC8A62-AC67-47B1-8926-231740FCC853}" srcOrd="0" destOrd="0" presId="urn:microsoft.com/office/officeart/2005/8/layout/vList5"/>
    <dgm:cxn modelId="{8B6461FC-DE34-4C64-8EF6-852F8334E1E7}" type="presOf" srcId="{29853518-92F1-448F-B0AB-6B5E84934CD5}" destId="{921C6461-750D-43D1-A32B-25572059CF50}" srcOrd="0" destOrd="0" presId="urn:microsoft.com/office/officeart/2005/8/layout/vList5"/>
    <dgm:cxn modelId="{DA090ACC-4B7D-440A-B02F-1AA337E8566D}" type="presParOf" srcId="{B33AFB49-E505-4857-81DD-1AB0FF805DA8}" destId="{A4173EC1-EF46-47D9-B292-C2D77447BFBD}" srcOrd="0" destOrd="0" presId="urn:microsoft.com/office/officeart/2005/8/layout/vList5"/>
    <dgm:cxn modelId="{BFFDE587-19DE-4FAD-8679-071EF77DDD61}" type="presParOf" srcId="{A4173EC1-EF46-47D9-B292-C2D77447BFBD}" destId="{CC9FEF4B-FCF6-43EC-ACE2-F7F084FEE4B7}" srcOrd="0" destOrd="0" presId="urn:microsoft.com/office/officeart/2005/8/layout/vList5"/>
    <dgm:cxn modelId="{D1F7750E-C43F-4569-99AC-C40E89D2187F}" type="presParOf" srcId="{B33AFB49-E505-4857-81DD-1AB0FF805DA8}" destId="{E8E86364-483A-4F3F-81B5-FA2FEE0D7F9B}" srcOrd="1" destOrd="0" presId="urn:microsoft.com/office/officeart/2005/8/layout/vList5"/>
    <dgm:cxn modelId="{6A09FF02-D693-4914-9128-5F7B953467FF}" type="presParOf" srcId="{B33AFB49-E505-4857-81DD-1AB0FF805DA8}" destId="{19DF5ED3-2BE7-475A-B677-DE337A194975}" srcOrd="2" destOrd="0" presId="urn:microsoft.com/office/officeart/2005/8/layout/vList5"/>
    <dgm:cxn modelId="{2BDC08AA-4E7B-407D-9FE1-9DF365A48FF1}" type="presParOf" srcId="{19DF5ED3-2BE7-475A-B677-DE337A194975}" destId="{333F712F-5B33-4117-A862-0EFFBA869999}" srcOrd="0" destOrd="0" presId="urn:microsoft.com/office/officeart/2005/8/layout/vList5"/>
    <dgm:cxn modelId="{B6A99D2A-BB26-47EB-B2E7-6979CFDFA351}" type="presParOf" srcId="{19DF5ED3-2BE7-475A-B677-DE337A194975}" destId="{3A354DE8-3142-487C-B668-D8C2C26FDE7F}" srcOrd="1" destOrd="0" presId="urn:microsoft.com/office/officeart/2005/8/layout/vList5"/>
    <dgm:cxn modelId="{F801F16A-3556-48A0-90E7-62DE999191FE}" type="presParOf" srcId="{B33AFB49-E505-4857-81DD-1AB0FF805DA8}" destId="{3274288C-DD6B-4D0A-A290-BF05C82ABFBA}" srcOrd="3" destOrd="0" presId="urn:microsoft.com/office/officeart/2005/8/layout/vList5"/>
    <dgm:cxn modelId="{9E4AB259-CE80-417C-BEB8-CF838AB35A21}" type="presParOf" srcId="{B33AFB49-E505-4857-81DD-1AB0FF805DA8}" destId="{EDFB900A-01CE-4185-B5C2-6C6E6DFBBB31}" srcOrd="4" destOrd="0" presId="urn:microsoft.com/office/officeart/2005/8/layout/vList5"/>
    <dgm:cxn modelId="{544D9F91-F504-443B-95F6-F16255874D2D}" type="presParOf" srcId="{EDFB900A-01CE-4185-B5C2-6C6E6DFBBB31}" destId="{921C6461-750D-43D1-A32B-25572059CF50}" srcOrd="0" destOrd="0" presId="urn:microsoft.com/office/officeart/2005/8/layout/vList5"/>
    <dgm:cxn modelId="{BE3420A5-7E48-4C15-9B50-7A6F1B0E1BA1}" type="presParOf" srcId="{EDFB900A-01CE-4185-B5C2-6C6E6DFBBB31}" destId="{7481D978-F8A9-461D-866A-840A117FBC9D}" srcOrd="1" destOrd="0" presId="urn:microsoft.com/office/officeart/2005/8/layout/vList5"/>
    <dgm:cxn modelId="{87009223-5967-42C7-8AE1-4E0AE1BB354C}" type="presParOf" srcId="{B33AFB49-E505-4857-81DD-1AB0FF805DA8}" destId="{8133E3E1-63D5-4591-BB94-9438F49551DE}" srcOrd="5" destOrd="0" presId="urn:microsoft.com/office/officeart/2005/8/layout/vList5"/>
    <dgm:cxn modelId="{E063B285-600D-41A4-9836-26AEF9CAEC68}" type="presParOf" srcId="{B33AFB49-E505-4857-81DD-1AB0FF805DA8}" destId="{5DB9E2CC-B855-41BE-A9E8-820AFFA4B52F}" srcOrd="6" destOrd="0" presId="urn:microsoft.com/office/officeart/2005/8/layout/vList5"/>
    <dgm:cxn modelId="{2BA3A45F-9C76-44F4-8E33-9FF2F1C89881}" type="presParOf" srcId="{5DB9E2CC-B855-41BE-A9E8-820AFFA4B52F}" destId="{60FC8A62-AC67-47B1-8926-231740FCC85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B519557-FEA0-4544-9988-C4B18880A19D}" type="doc">
      <dgm:prSet loTypeId="urn:microsoft.com/office/officeart/2005/8/layout/vList5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D6FFE0-191F-4D80-AB84-F0427B611235}">
      <dgm:prSet/>
      <dgm:spPr/>
      <dgm:t>
        <a:bodyPr/>
        <a:lstStyle/>
        <a:p>
          <a:r>
            <a:rPr lang="en-GB" dirty="0"/>
            <a:t>Example - Joe Bloggs has a pension of £20,000 per annum and has a part time job that pays £10,000 per annum</a:t>
          </a:r>
          <a:endParaRPr lang="en-US" dirty="0"/>
        </a:p>
      </dgm:t>
    </dgm:pt>
    <dgm:pt modelId="{3A9CC0CD-5461-4566-90F9-13599D5D8906}" type="parTrans" cxnId="{0801953F-131B-4AAA-9809-91C91C3B8CFE}">
      <dgm:prSet/>
      <dgm:spPr/>
      <dgm:t>
        <a:bodyPr/>
        <a:lstStyle/>
        <a:p>
          <a:endParaRPr lang="en-US"/>
        </a:p>
      </dgm:t>
    </dgm:pt>
    <dgm:pt modelId="{9EF9B949-E602-45EF-B32F-AE92FCA2937B}" type="sibTrans" cxnId="{0801953F-131B-4AAA-9809-91C91C3B8CFE}">
      <dgm:prSet/>
      <dgm:spPr/>
      <dgm:t>
        <a:bodyPr/>
        <a:lstStyle/>
        <a:p>
          <a:endParaRPr lang="en-US"/>
        </a:p>
      </dgm:t>
    </dgm:pt>
    <dgm:pt modelId="{11B3E0D4-055C-46AA-B655-59CAF4A03810}">
      <dgm:prSet/>
      <dgm:spPr/>
      <dgm:t>
        <a:bodyPr/>
        <a:lstStyle/>
        <a:p>
          <a:r>
            <a:rPr lang="en-GB" dirty="0"/>
            <a:t>Pension - £20,000 gross</a:t>
          </a:r>
          <a:endParaRPr lang="en-US" dirty="0"/>
        </a:p>
      </dgm:t>
    </dgm:pt>
    <dgm:pt modelId="{76F2D3E1-6836-47AE-B5B9-3F2479F9E56C}" type="parTrans" cxnId="{65C8FA74-2717-4608-B11F-A0E954696B2A}">
      <dgm:prSet/>
      <dgm:spPr/>
      <dgm:t>
        <a:bodyPr/>
        <a:lstStyle/>
        <a:p>
          <a:endParaRPr lang="en-US"/>
        </a:p>
      </dgm:t>
    </dgm:pt>
    <dgm:pt modelId="{9D5D310F-3279-45E3-877B-DFAFDB95DE46}" type="sibTrans" cxnId="{65C8FA74-2717-4608-B11F-A0E954696B2A}">
      <dgm:prSet/>
      <dgm:spPr/>
      <dgm:t>
        <a:bodyPr/>
        <a:lstStyle/>
        <a:p>
          <a:endParaRPr lang="en-US"/>
        </a:p>
      </dgm:t>
    </dgm:pt>
    <dgm:pt modelId="{FDC8BFE2-D797-4BDA-85D9-16998B17F787}">
      <dgm:prSet/>
      <dgm:spPr/>
      <dgm:t>
        <a:bodyPr/>
        <a:lstStyle/>
        <a:p>
          <a:r>
            <a:rPr lang="en-GB"/>
            <a:t>£12,570 tax free allowance (tax code 1257L)</a:t>
          </a:r>
          <a:endParaRPr lang="en-US"/>
        </a:p>
      </dgm:t>
    </dgm:pt>
    <dgm:pt modelId="{4ED27FD6-B476-415A-9860-6EC6846301E5}" type="parTrans" cxnId="{5D41B61B-D361-41E8-A424-87AD0F75378D}">
      <dgm:prSet/>
      <dgm:spPr/>
      <dgm:t>
        <a:bodyPr/>
        <a:lstStyle/>
        <a:p>
          <a:endParaRPr lang="en-US"/>
        </a:p>
      </dgm:t>
    </dgm:pt>
    <dgm:pt modelId="{B764BF6B-E848-4EA2-8390-75BC24E52EBF}" type="sibTrans" cxnId="{5D41B61B-D361-41E8-A424-87AD0F75378D}">
      <dgm:prSet/>
      <dgm:spPr/>
      <dgm:t>
        <a:bodyPr/>
        <a:lstStyle/>
        <a:p>
          <a:endParaRPr lang="en-US"/>
        </a:p>
      </dgm:t>
    </dgm:pt>
    <dgm:pt modelId="{FDFED906-1C79-401B-A1DE-DEA574CFBF1B}">
      <dgm:prSet/>
      <dgm:spPr/>
      <dgm:t>
        <a:bodyPr/>
        <a:lstStyle/>
        <a:p>
          <a:r>
            <a:rPr lang="en-GB"/>
            <a:t>= £7,430 subject to tax	</a:t>
          </a:r>
          <a:endParaRPr lang="en-US"/>
        </a:p>
      </dgm:t>
    </dgm:pt>
    <dgm:pt modelId="{EB49D799-B8E9-4AB0-9C88-32BFA7E2285B}" type="parTrans" cxnId="{FD43D675-5506-4A8C-A890-A2ACCC988BCE}">
      <dgm:prSet/>
      <dgm:spPr/>
      <dgm:t>
        <a:bodyPr/>
        <a:lstStyle/>
        <a:p>
          <a:endParaRPr lang="en-US"/>
        </a:p>
      </dgm:t>
    </dgm:pt>
    <dgm:pt modelId="{87D2DC3C-3225-4AA3-AAA6-97835DB36FE6}" type="sibTrans" cxnId="{FD43D675-5506-4A8C-A890-A2ACCC988BCE}">
      <dgm:prSet/>
      <dgm:spPr/>
      <dgm:t>
        <a:bodyPr/>
        <a:lstStyle/>
        <a:p>
          <a:endParaRPr lang="en-US"/>
        </a:p>
      </dgm:t>
    </dgm:pt>
    <dgm:pt modelId="{08A4571E-4D68-4563-8332-BBB6A67EA378}">
      <dgm:prSet/>
      <dgm:spPr/>
      <dgm:t>
        <a:bodyPr/>
        <a:lstStyle/>
        <a:p>
          <a:r>
            <a:rPr lang="en-GB"/>
            <a:t>20% tax = £1,486</a:t>
          </a:r>
          <a:endParaRPr lang="en-US"/>
        </a:p>
      </dgm:t>
    </dgm:pt>
    <dgm:pt modelId="{DFF270D8-4010-4065-A51E-21F475D8EC15}" type="parTrans" cxnId="{DF6F9716-358F-4AE3-9114-2C62E5517483}">
      <dgm:prSet/>
      <dgm:spPr/>
      <dgm:t>
        <a:bodyPr/>
        <a:lstStyle/>
        <a:p>
          <a:endParaRPr lang="en-US"/>
        </a:p>
      </dgm:t>
    </dgm:pt>
    <dgm:pt modelId="{6D321763-EF59-4801-9FA3-2509535EDC87}" type="sibTrans" cxnId="{DF6F9716-358F-4AE3-9114-2C62E5517483}">
      <dgm:prSet/>
      <dgm:spPr/>
      <dgm:t>
        <a:bodyPr/>
        <a:lstStyle/>
        <a:p>
          <a:endParaRPr lang="en-US"/>
        </a:p>
      </dgm:t>
    </dgm:pt>
    <dgm:pt modelId="{29853518-92F1-448F-B0AB-6B5E84934CD5}">
      <dgm:prSet/>
      <dgm:spPr/>
      <dgm:t>
        <a:bodyPr/>
        <a:lstStyle/>
        <a:p>
          <a:pPr algn="ctr"/>
          <a:r>
            <a:rPr lang="en-GB" dirty="0"/>
            <a:t>Part time job - £10,000 gross</a:t>
          </a:r>
          <a:endParaRPr lang="en-US" dirty="0"/>
        </a:p>
      </dgm:t>
    </dgm:pt>
    <dgm:pt modelId="{9281218C-11F5-44D4-9089-6EA70A131835}" type="parTrans" cxnId="{E191E51F-4A7A-45C5-9327-C999DECD419D}">
      <dgm:prSet/>
      <dgm:spPr/>
      <dgm:t>
        <a:bodyPr/>
        <a:lstStyle/>
        <a:p>
          <a:endParaRPr lang="en-US"/>
        </a:p>
      </dgm:t>
    </dgm:pt>
    <dgm:pt modelId="{26E07CDC-1D16-4BE5-9FBE-72DE512BAAF1}" type="sibTrans" cxnId="{E191E51F-4A7A-45C5-9327-C999DECD419D}">
      <dgm:prSet/>
      <dgm:spPr/>
      <dgm:t>
        <a:bodyPr/>
        <a:lstStyle/>
        <a:p>
          <a:endParaRPr lang="en-US"/>
        </a:p>
      </dgm:t>
    </dgm:pt>
    <dgm:pt modelId="{DAA9F8D4-FF49-4E24-B2F6-4A66DCA43910}">
      <dgm:prSet/>
      <dgm:spPr/>
      <dgm:t>
        <a:bodyPr/>
        <a:lstStyle/>
        <a:p>
          <a:r>
            <a:rPr lang="en-GB"/>
            <a:t>no tax free allowance (already used for pension)</a:t>
          </a:r>
          <a:endParaRPr lang="en-US"/>
        </a:p>
      </dgm:t>
    </dgm:pt>
    <dgm:pt modelId="{173E2E3D-D6FB-41A5-B930-6FE7D8484FDD}" type="parTrans" cxnId="{DC860BF6-5AB3-4984-859A-D61D4A65B7CD}">
      <dgm:prSet/>
      <dgm:spPr/>
      <dgm:t>
        <a:bodyPr/>
        <a:lstStyle/>
        <a:p>
          <a:endParaRPr lang="en-US"/>
        </a:p>
      </dgm:t>
    </dgm:pt>
    <dgm:pt modelId="{14149019-63CC-4D4C-A4B7-C86570D04266}" type="sibTrans" cxnId="{DC860BF6-5AB3-4984-859A-D61D4A65B7CD}">
      <dgm:prSet/>
      <dgm:spPr/>
      <dgm:t>
        <a:bodyPr/>
        <a:lstStyle/>
        <a:p>
          <a:endParaRPr lang="en-US"/>
        </a:p>
      </dgm:t>
    </dgm:pt>
    <dgm:pt modelId="{6D903BA1-8C58-4C8F-8606-53455A9D5D77}">
      <dgm:prSet/>
      <dgm:spPr/>
      <dgm:t>
        <a:bodyPr/>
        <a:lstStyle/>
        <a:p>
          <a:r>
            <a:rPr lang="en-GB"/>
            <a:t>20% tax on all earnings (tax code BR or 0T)</a:t>
          </a:r>
          <a:endParaRPr lang="en-US"/>
        </a:p>
      </dgm:t>
    </dgm:pt>
    <dgm:pt modelId="{4FEC488E-2078-4C17-A77B-B6EEC4978622}" type="parTrans" cxnId="{06B2DBD4-C246-4F9D-B3E4-2E4C96330E68}">
      <dgm:prSet/>
      <dgm:spPr/>
      <dgm:t>
        <a:bodyPr/>
        <a:lstStyle/>
        <a:p>
          <a:endParaRPr lang="en-US"/>
        </a:p>
      </dgm:t>
    </dgm:pt>
    <dgm:pt modelId="{5A0EB08D-6A61-4000-AF3F-079B386E6103}" type="sibTrans" cxnId="{06B2DBD4-C246-4F9D-B3E4-2E4C96330E68}">
      <dgm:prSet/>
      <dgm:spPr/>
      <dgm:t>
        <a:bodyPr/>
        <a:lstStyle/>
        <a:p>
          <a:endParaRPr lang="en-US"/>
        </a:p>
      </dgm:t>
    </dgm:pt>
    <dgm:pt modelId="{1E8298DC-8E28-496B-9B35-2355E2A754ED}">
      <dgm:prSet/>
      <dgm:spPr/>
      <dgm:t>
        <a:bodyPr/>
        <a:lstStyle/>
        <a:p>
          <a:r>
            <a:rPr lang="en-GB"/>
            <a:t>tax = £2,000</a:t>
          </a:r>
          <a:endParaRPr lang="en-US"/>
        </a:p>
      </dgm:t>
    </dgm:pt>
    <dgm:pt modelId="{0F195D27-B4A0-4CA0-8AFA-38A985AC246F}" type="parTrans" cxnId="{727930F1-D3F5-4A08-B70B-D142AFA53302}">
      <dgm:prSet/>
      <dgm:spPr/>
      <dgm:t>
        <a:bodyPr/>
        <a:lstStyle/>
        <a:p>
          <a:endParaRPr lang="en-US"/>
        </a:p>
      </dgm:t>
    </dgm:pt>
    <dgm:pt modelId="{33B8C434-77C7-4B6A-AD10-C4AE9AA49C8A}" type="sibTrans" cxnId="{727930F1-D3F5-4A08-B70B-D142AFA53302}">
      <dgm:prSet/>
      <dgm:spPr/>
      <dgm:t>
        <a:bodyPr/>
        <a:lstStyle/>
        <a:p>
          <a:endParaRPr lang="en-US"/>
        </a:p>
      </dgm:t>
    </dgm:pt>
    <dgm:pt modelId="{78E1F928-9057-4D01-B281-4D1F958479E3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GB" sz="1600" dirty="0"/>
            <a:t>* National Insurance may also be due on the part time job if the member is under state pension age and earns over £12,570 per annum</a:t>
          </a:r>
          <a:endParaRPr lang="en-US" sz="1600" dirty="0"/>
        </a:p>
      </dgm:t>
    </dgm:pt>
    <dgm:pt modelId="{914C8EAB-3AE7-4E5A-9B77-78A87A468E61}" type="parTrans" cxnId="{BAD1D7E2-419B-41E4-B08C-86298AFA08D4}">
      <dgm:prSet/>
      <dgm:spPr/>
      <dgm:t>
        <a:bodyPr/>
        <a:lstStyle/>
        <a:p>
          <a:endParaRPr lang="en-US"/>
        </a:p>
      </dgm:t>
    </dgm:pt>
    <dgm:pt modelId="{13B3C020-2CBB-459C-8F2F-FA19AFD4E949}" type="sibTrans" cxnId="{BAD1D7E2-419B-41E4-B08C-86298AFA08D4}">
      <dgm:prSet/>
      <dgm:spPr/>
      <dgm:t>
        <a:bodyPr/>
        <a:lstStyle/>
        <a:p>
          <a:endParaRPr lang="en-US"/>
        </a:p>
      </dgm:t>
    </dgm:pt>
    <dgm:pt modelId="{B33AFB49-E505-4857-81DD-1AB0FF805DA8}" type="pres">
      <dgm:prSet presAssocID="{EB519557-FEA0-4544-9988-C4B18880A19D}" presName="Name0" presStyleCnt="0">
        <dgm:presLayoutVars>
          <dgm:dir/>
          <dgm:animLvl val="lvl"/>
          <dgm:resizeHandles val="exact"/>
        </dgm:presLayoutVars>
      </dgm:prSet>
      <dgm:spPr/>
    </dgm:pt>
    <dgm:pt modelId="{A4173EC1-EF46-47D9-B292-C2D77447BFBD}" type="pres">
      <dgm:prSet presAssocID="{20D6FFE0-191F-4D80-AB84-F0427B611235}" presName="linNode" presStyleCnt="0"/>
      <dgm:spPr/>
    </dgm:pt>
    <dgm:pt modelId="{CC9FEF4B-FCF6-43EC-ACE2-F7F084FEE4B7}" type="pres">
      <dgm:prSet presAssocID="{20D6FFE0-191F-4D80-AB84-F0427B611235}" presName="parentText" presStyleLbl="node1" presStyleIdx="0" presStyleCnt="4" custScaleX="277778">
        <dgm:presLayoutVars>
          <dgm:chMax val="1"/>
          <dgm:bulletEnabled val="1"/>
        </dgm:presLayoutVars>
      </dgm:prSet>
      <dgm:spPr/>
    </dgm:pt>
    <dgm:pt modelId="{E8E86364-483A-4F3F-81B5-FA2FEE0D7F9B}" type="pres">
      <dgm:prSet presAssocID="{9EF9B949-E602-45EF-B32F-AE92FCA2937B}" presName="sp" presStyleCnt="0"/>
      <dgm:spPr/>
    </dgm:pt>
    <dgm:pt modelId="{19DF5ED3-2BE7-475A-B677-DE337A194975}" type="pres">
      <dgm:prSet presAssocID="{11B3E0D4-055C-46AA-B655-59CAF4A03810}" presName="linNode" presStyleCnt="0"/>
      <dgm:spPr/>
    </dgm:pt>
    <dgm:pt modelId="{333F712F-5B33-4117-A862-0EFFBA869999}" type="pres">
      <dgm:prSet presAssocID="{11B3E0D4-055C-46AA-B655-59CAF4A03810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3A354DE8-3142-487C-B668-D8C2C26FDE7F}" type="pres">
      <dgm:prSet presAssocID="{11B3E0D4-055C-46AA-B655-59CAF4A03810}" presName="descendantText" presStyleLbl="alignAccFollowNode1" presStyleIdx="0" presStyleCnt="2">
        <dgm:presLayoutVars>
          <dgm:bulletEnabled val="1"/>
        </dgm:presLayoutVars>
      </dgm:prSet>
      <dgm:spPr/>
    </dgm:pt>
    <dgm:pt modelId="{3274288C-DD6B-4D0A-A290-BF05C82ABFBA}" type="pres">
      <dgm:prSet presAssocID="{9D5D310F-3279-45E3-877B-DFAFDB95DE46}" presName="sp" presStyleCnt="0"/>
      <dgm:spPr/>
    </dgm:pt>
    <dgm:pt modelId="{EDFB900A-01CE-4185-B5C2-6C6E6DFBBB31}" type="pres">
      <dgm:prSet presAssocID="{29853518-92F1-448F-B0AB-6B5E84934CD5}" presName="linNode" presStyleCnt="0"/>
      <dgm:spPr/>
    </dgm:pt>
    <dgm:pt modelId="{921C6461-750D-43D1-A32B-25572059CF50}" type="pres">
      <dgm:prSet presAssocID="{29853518-92F1-448F-B0AB-6B5E84934CD5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7481D978-F8A9-461D-866A-840A117FBC9D}" type="pres">
      <dgm:prSet presAssocID="{29853518-92F1-448F-B0AB-6B5E84934CD5}" presName="descendantText" presStyleLbl="alignAccFollowNode1" presStyleIdx="1" presStyleCnt="2">
        <dgm:presLayoutVars>
          <dgm:bulletEnabled val="1"/>
        </dgm:presLayoutVars>
      </dgm:prSet>
      <dgm:spPr/>
    </dgm:pt>
    <dgm:pt modelId="{8133E3E1-63D5-4591-BB94-9438F49551DE}" type="pres">
      <dgm:prSet presAssocID="{26E07CDC-1D16-4BE5-9FBE-72DE512BAAF1}" presName="sp" presStyleCnt="0"/>
      <dgm:spPr/>
    </dgm:pt>
    <dgm:pt modelId="{5DB9E2CC-B855-41BE-A9E8-820AFFA4B52F}" type="pres">
      <dgm:prSet presAssocID="{78E1F928-9057-4D01-B281-4D1F958479E3}" presName="linNode" presStyleCnt="0"/>
      <dgm:spPr/>
    </dgm:pt>
    <dgm:pt modelId="{60FC8A62-AC67-47B1-8926-231740FCC853}" type="pres">
      <dgm:prSet presAssocID="{78E1F928-9057-4D01-B281-4D1F958479E3}" presName="parentText" presStyleLbl="node1" presStyleIdx="3" presStyleCnt="4" custScaleX="277778" custScaleY="43249" custLinFactNeighborX="56386" custLinFactNeighborY="-1762">
        <dgm:presLayoutVars>
          <dgm:chMax val="1"/>
          <dgm:bulletEnabled val="1"/>
        </dgm:presLayoutVars>
      </dgm:prSet>
      <dgm:spPr/>
    </dgm:pt>
  </dgm:ptLst>
  <dgm:cxnLst>
    <dgm:cxn modelId="{E2FD5C00-E221-4B4A-88BE-EE6A85CDD2FB}" type="presOf" srcId="{FDC8BFE2-D797-4BDA-85D9-16998B17F787}" destId="{3A354DE8-3142-487C-B668-D8C2C26FDE7F}" srcOrd="0" destOrd="0" presId="urn:microsoft.com/office/officeart/2005/8/layout/vList5"/>
    <dgm:cxn modelId="{F2504C11-441F-4322-B5DB-26D881AD3D1C}" type="presOf" srcId="{20D6FFE0-191F-4D80-AB84-F0427B611235}" destId="{CC9FEF4B-FCF6-43EC-ACE2-F7F084FEE4B7}" srcOrd="0" destOrd="0" presId="urn:microsoft.com/office/officeart/2005/8/layout/vList5"/>
    <dgm:cxn modelId="{DF6F9716-358F-4AE3-9114-2C62E5517483}" srcId="{11B3E0D4-055C-46AA-B655-59CAF4A03810}" destId="{08A4571E-4D68-4563-8332-BBB6A67EA378}" srcOrd="2" destOrd="0" parTransId="{DFF270D8-4010-4065-A51E-21F475D8EC15}" sibTransId="{6D321763-EF59-4801-9FA3-2509535EDC87}"/>
    <dgm:cxn modelId="{5D41B61B-D361-41E8-A424-87AD0F75378D}" srcId="{11B3E0D4-055C-46AA-B655-59CAF4A03810}" destId="{FDC8BFE2-D797-4BDA-85D9-16998B17F787}" srcOrd="0" destOrd="0" parTransId="{4ED27FD6-B476-415A-9860-6EC6846301E5}" sibTransId="{B764BF6B-E848-4EA2-8390-75BC24E52EBF}"/>
    <dgm:cxn modelId="{5C728C1D-902D-4D54-9A7A-4144D3DBC557}" type="presOf" srcId="{08A4571E-4D68-4563-8332-BBB6A67EA378}" destId="{3A354DE8-3142-487C-B668-D8C2C26FDE7F}" srcOrd="0" destOrd="2" presId="urn:microsoft.com/office/officeart/2005/8/layout/vList5"/>
    <dgm:cxn modelId="{E191E51F-4A7A-45C5-9327-C999DECD419D}" srcId="{EB519557-FEA0-4544-9988-C4B18880A19D}" destId="{29853518-92F1-448F-B0AB-6B5E84934CD5}" srcOrd="2" destOrd="0" parTransId="{9281218C-11F5-44D4-9089-6EA70A131835}" sibTransId="{26E07CDC-1D16-4BE5-9FBE-72DE512BAAF1}"/>
    <dgm:cxn modelId="{0801953F-131B-4AAA-9809-91C91C3B8CFE}" srcId="{EB519557-FEA0-4544-9988-C4B18880A19D}" destId="{20D6FFE0-191F-4D80-AB84-F0427B611235}" srcOrd="0" destOrd="0" parTransId="{3A9CC0CD-5461-4566-90F9-13599D5D8906}" sibTransId="{9EF9B949-E602-45EF-B32F-AE92FCA2937B}"/>
    <dgm:cxn modelId="{B6A5B173-8B12-4B53-AB34-5E580DC37E33}" type="presOf" srcId="{1E8298DC-8E28-496B-9B35-2355E2A754ED}" destId="{7481D978-F8A9-461D-866A-840A117FBC9D}" srcOrd="0" destOrd="2" presId="urn:microsoft.com/office/officeart/2005/8/layout/vList5"/>
    <dgm:cxn modelId="{65C8FA74-2717-4608-B11F-A0E954696B2A}" srcId="{EB519557-FEA0-4544-9988-C4B18880A19D}" destId="{11B3E0D4-055C-46AA-B655-59CAF4A03810}" srcOrd="1" destOrd="0" parTransId="{76F2D3E1-6836-47AE-B5B9-3F2479F9E56C}" sibTransId="{9D5D310F-3279-45E3-877B-DFAFDB95DE46}"/>
    <dgm:cxn modelId="{FD43D675-5506-4A8C-A890-A2ACCC988BCE}" srcId="{11B3E0D4-055C-46AA-B655-59CAF4A03810}" destId="{FDFED906-1C79-401B-A1DE-DEA574CFBF1B}" srcOrd="1" destOrd="0" parTransId="{EB49D799-B8E9-4AB0-9C88-32BFA7E2285B}" sibTransId="{87D2DC3C-3225-4AA3-AAA6-97835DB36FE6}"/>
    <dgm:cxn modelId="{6420BA7F-A916-4043-B4C3-484574CA6B08}" type="presOf" srcId="{EB519557-FEA0-4544-9988-C4B18880A19D}" destId="{B33AFB49-E505-4857-81DD-1AB0FF805DA8}" srcOrd="0" destOrd="0" presId="urn:microsoft.com/office/officeart/2005/8/layout/vList5"/>
    <dgm:cxn modelId="{33F9D8A0-0CE9-41AC-ABE7-435D7B154A2B}" type="presOf" srcId="{FDFED906-1C79-401B-A1DE-DEA574CFBF1B}" destId="{3A354DE8-3142-487C-B668-D8C2C26FDE7F}" srcOrd="0" destOrd="1" presId="urn:microsoft.com/office/officeart/2005/8/layout/vList5"/>
    <dgm:cxn modelId="{0AB053A5-4599-4C9F-BD16-4271653C7AAE}" type="presOf" srcId="{11B3E0D4-055C-46AA-B655-59CAF4A03810}" destId="{333F712F-5B33-4117-A862-0EFFBA869999}" srcOrd="0" destOrd="0" presId="urn:microsoft.com/office/officeart/2005/8/layout/vList5"/>
    <dgm:cxn modelId="{B76DC0A8-6333-43DD-A192-7274252A86EC}" type="presOf" srcId="{DAA9F8D4-FF49-4E24-B2F6-4A66DCA43910}" destId="{7481D978-F8A9-461D-866A-840A117FBC9D}" srcOrd="0" destOrd="0" presId="urn:microsoft.com/office/officeart/2005/8/layout/vList5"/>
    <dgm:cxn modelId="{06B2DBD4-C246-4F9D-B3E4-2E4C96330E68}" srcId="{29853518-92F1-448F-B0AB-6B5E84934CD5}" destId="{6D903BA1-8C58-4C8F-8606-53455A9D5D77}" srcOrd="1" destOrd="0" parTransId="{4FEC488E-2078-4C17-A77B-B6EEC4978622}" sibTransId="{5A0EB08D-6A61-4000-AF3F-079B386E6103}"/>
    <dgm:cxn modelId="{FECD0DDC-D294-4176-8D46-E4D96C8C2CC7}" type="presOf" srcId="{6D903BA1-8C58-4C8F-8606-53455A9D5D77}" destId="{7481D978-F8A9-461D-866A-840A117FBC9D}" srcOrd="0" destOrd="1" presId="urn:microsoft.com/office/officeart/2005/8/layout/vList5"/>
    <dgm:cxn modelId="{BAD1D7E2-419B-41E4-B08C-86298AFA08D4}" srcId="{EB519557-FEA0-4544-9988-C4B18880A19D}" destId="{78E1F928-9057-4D01-B281-4D1F958479E3}" srcOrd="3" destOrd="0" parTransId="{914C8EAB-3AE7-4E5A-9B77-78A87A468E61}" sibTransId="{13B3C020-2CBB-459C-8F2F-FA19AFD4E949}"/>
    <dgm:cxn modelId="{727930F1-D3F5-4A08-B70B-D142AFA53302}" srcId="{29853518-92F1-448F-B0AB-6B5E84934CD5}" destId="{1E8298DC-8E28-496B-9B35-2355E2A754ED}" srcOrd="2" destOrd="0" parTransId="{0F195D27-B4A0-4CA0-8AFA-38A985AC246F}" sibTransId="{33B8C434-77C7-4B6A-AD10-C4AE9AA49C8A}"/>
    <dgm:cxn modelId="{DC860BF6-5AB3-4984-859A-D61D4A65B7CD}" srcId="{29853518-92F1-448F-B0AB-6B5E84934CD5}" destId="{DAA9F8D4-FF49-4E24-B2F6-4A66DCA43910}" srcOrd="0" destOrd="0" parTransId="{173E2E3D-D6FB-41A5-B930-6FE7D8484FDD}" sibTransId="{14149019-63CC-4D4C-A4B7-C86570D04266}"/>
    <dgm:cxn modelId="{7BF4A5FB-D982-4976-AAF6-510E18E0881F}" type="presOf" srcId="{78E1F928-9057-4D01-B281-4D1F958479E3}" destId="{60FC8A62-AC67-47B1-8926-231740FCC853}" srcOrd="0" destOrd="0" presId="urn:microsoft.com/office/officeart/2005/8/layout/vList5"/>
    <dgm:cxn modelId="{8B6461FC-DE34-4C64-8EF6-852F8334E1E7}" type="presOf" srcId="{29853518-92F1-448F-B0AB-6B5E84934CD5}" destId="{921C6461-750D-43D1-A32B-25572059CF50}" srcOrd="0" destOrd="0" presId="urn:microsoft.com/office/officeart/2005/8/layout/vList5"/>
    <dgm:cxn modelId="{DA090ACC-4B7D-440A-B02F-1AA337E8566D}" type="presParOf" srcId="{B33AFB49-E505-4857-81DD-1AB0FF805DA8}" destId="{A4173EC1-EF46-47D9-B292-C2D77447BFBD}" srcOrd="0" destOrd="0" presId="urn:microsoft.com/office/officeart/2005/8/layout/vList5"/>
    <dgm:cxn modelId="{BFFDE587-19DE-4FAD-8679-071EF77DDD61}" type="presParOf" srcId="{A4173EC1-EF46-47D9-B292-C2D77447BFBD}" destId="{CC9FEF4B-FCF6-43EC-ACE2-F7F084FEE4B7}" srcOrd="0" destOrd="0" presId="urn:microsoft.com/office/officeart/2005/8/layout/vList5"/>
    <dgm:cxn modelId="{D1F7750E-C43F-4569-99AC-C40E89D2187F}" type="presParOf" srcId="{B33AFB49-E505-4857-81DD-1AB0FF805DA8}" destId="{E8E86364-483A-4F3F-81B5-FA2FEE0D7F9B}" srcOrd="1" destOrd="0" presId="urn:microsoft.com/office/officeart/2005/8/layout/vList5"/>
    <dgm:cxn modelId="{6A09FF02-D693-4914-9128-5F7B953467FF}" type="presParOf" srcId="{B33AFB49-E505-4857-81DD-1AB0FF805DA8}" destId="{19DF5ED3-2BE7-475A-B677-DE337A194975}" srcOrd="2" destOrd="0" presId="urn:microsoft.com/office/officeart/2005/8/layout/vList5"/>
    <dgm:cxn modelId="{2BDC08AA-4E7B-407D-9FE1-9DF365A48FF1}" type="presParOf" srcId="{19DF5ED3-2BE7-475A-B677-DE337A194975}" destId="{333F712F-5B33-4117-A862-0EFFBA869999}" srcOrd="0" destOrd="0" presId="urn:microsoft.com/office/officeart/2005/8/layout/vList5"/>
    <dgm:cxn modelId="{B6A99D2A-BB26-47EB-B2E7-6979CFDFA351}" type="presParOf" srcId="{19DF5ED3-2BE7-475A-B677-DE337A194975}" destId="{3A354DE8-3142-487C-B668-D8C2C26FDE7F}" srcOrd="1" destOrd="0" presId="urn:microsoft.com/office/officeart/2005/8/layout/vList5"/>
    <dgm:cxn modelId="{F801F16A-3556-48A0-90E7-62DE999191FE}" type="presParOf" srcId="{B33AFB49-E505-4857-81DD-1AB0FF805DA8}" destId="{3274288C-DD6B-4D0A-A290-BF05C82ABFBA}" srcOrd="3" destOrd="0" presId="urn:microsoft.com/office/officeart/2005/8/layout/vList5"/>
    <dgm:cxn modelId="{9E4AB259-CE80-417C-BEB8-CF838AB35A21}" type="presParOf" srcId="{B33AFB49-E505-4857-81DD-1AB0FF805DA8}" destId="{EDFB900A-01CE-4185-B5C2-6C6E6DFBBB31}" srcOrd="4" destOrd="0" presId="urn:microsoft.com/office/officeart/2005/8/layout/vList5"/>
    <dgm:cxn modelId="{544D9F91-F504-443B-95F6-F16255874D2D}" type="presParOf" srcId="{EDFB900A-01CE-4185-B5C2-6C6E6DFBBB31}" destId="{921C6461-750D-43D1-A32B-25572059CF50}" srcOrd="0" destOrd="0" presId="urn:microsoft.com/office/officeart/2005/8/layout/vList5"/>
    <dgm:cxn modelId="{BE3420A5-7E48-4C15-9B50-7A6F1B0E1BA1}" type="presParOf" srcId="{EDFB900A-01CE-4185-B5C2-6C6E6DFBBB31}" destId="{7481D978-F8A9-461D-866A-840A117FBC9D}" srcOrd="1" destOrd="0" presId="urn:microsoft.com/office/officeart/2005/8/layout/vList5"/>
    <dgm:cxn modelId="{87009223-5967-42C7-8AE1-4E0AE1BB354C}" type="presParOf" srcId="{B33AFB49-E505-4857-81DD-1AB0FF805DA8}" destId="{8133E3E1-63D5-4591-BB94-9438F49551DE}" srcOrd="5" destOrd="0" presId="urn:microsoft.com/office/officeart/2005/8/layout/vList5"/>
    <dgm:cxn modelId="{E063B285-600D-41A4-9836-26AEF9CAEC68}" type="presParOf" srcId="{B33AFB49-E505-4857-81DD-1AB0FF805DA8}" destId="{5DB9E2CC-B855-41BE-A9E8-820AFFA4B52F}" srcOrd="6" destOrd="0" presId="urn:microsoft.com/office/officeart/2005/8/layout/vList5"/>
    <dgm:cxn modelId="{2BA3A45F-9C76-44F4-8E33-9FF2F1C89881}" type="presParOf" srcId="{5DB9E2CC-B855-41BE-A9E8-820AFFA4B52F}" destId="{60FC8A62-AC67-47B1-8926-231740FCC85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5AC57-F063-46F8-9751-FABC6A6929B8}">
      <dsp:nvSpPr>
        <dsp:cNvPr id="0" name=""/>
        <dsp:cNvSpPr/>
      </dsp:nvSpPr>
      <dsp:spPr>
        <a:xfrm>
          <a:off x="3364992" y="523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Introductions – myself, team, XPS</a:t>
          </a:r>
          <a:endParaRPr lang="en-US" sz="1700" kern="1200" dirty="0"/>
        </a:p>
      </dsp:txBody>
      <dsp:txXfrm>
        <a:off x="3405962" y="41493"/>
        <a:ext cx="3703676" cy="757334"/>
      </dsp:txXfrm>
    </dsp:sp>
    <dsp:sp modelId="{A68E025E-1E8A-4D51-BDFA-93987CA719E0}">
      <dsp:nvSpPr>
        <dsp:cNvPr id="0" name=""/>
        <dsp:cNvSpPr/>
      </dsp:nvSpPr>
      <dsp:spPr>
        <a:xfrm>
          <a:off x="3364992" y="881761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XPS Administration – retirement process</a:t>
          </a:r>
          <a:endParaRPr lang="en-US" sz="1700" kern="1200" dirty="0"/>
        </a:p>
      </dsp:txBody>
      <dsp:txXfrm>
        <a:off x="3405962" y="922731"/>
        <a:ext cx="3703676" cy="757334"/>
      </dsp:txXfrm>
    </dsp:sp>
    <dsp:sp modelId="{28C5046E-8DE1-477F-A48D-A83592747A58}">
      <dsp:nvSpPr>
        <dsp:cNvPr id="0" name=""/>
        <dsp:cNvSpPr/>
      </dsp:nvSpPr>
      <dsp:spPr>
        <a:xfrm>
          <a:off x="3364992" y="2650305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XPS Administration – Pensioner payroll</a:t>
          </a:r>
          <a:br>
            <a:rPr lang="en-GB" sz="1700" kern="1200" dirty="0"/>
          </a:br>
          <a:endParaRPr lang="en-US" sz="1700" kern="1200" dirty="0"/>
        </a:p>
      </dsp:txBody>
      <dsp:txXfrm>
        <a:off x="3405962" y="2691275"/>
        <a:ext cx="3703676" cy="757334"/>
      </dsp:txXfrm>
    </dsp:sp>
    <dsp:sp modelId="{342E8120-7E37-47B8-AFA9-1AF1480AA09E}">
      <dsp:nvSpPr>
        <dsp:cNvPr id="0" name=""/>
        <dsp:cNvSpPr/>
      </dsp:nvSpPr>
      <dsp:spPr>
        <a:xfrm>
          <a:off x="3364992" y="1779264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XPS Portal – Member Self Service</a:t>
          </a:r>
          <a:br>
            <a:rPr lang="en-GB" sz="1700" kern="1200" dirty="0"/>
          </a:br>
          <a:endParaRPr lang="en-US" sz="1700" kern="1200" dirty="0"/>
        </a:p>
      </dsp:txBody>
      <dsp:txXfrm>
        <a:off x="3405962" y="1820234"/>
        <a:ext cx="3703676" cy="757334"/>
      </dsp:txXfrm>
    </dsp:sp>
    <dsp:sp modelId="{5FFD8C0A-28A3-469A-BF7C-CFB595773EDD}">
      <dsp:nvSpPr>
        <dsp:cNvPr id="0" name=""/>
        <dsp:cNvSpPr/>
      </dsp:nvSpPr>
      <dsp:spPr>
        <a:xfrm>
          <a:off x="3364992" y="3525475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Payroll – Pensioner vs Employee</a:t>
          </a:r>
          <a:br>
            <a:rPr lang="en-GB" sz="1700" kern="1200" dirty="0"/>
          </a:br>
          <a:endParaRPr lang="en-US" sz="1700" kern="1200" dirty="0"/>
        </a:p>
      </dsp:txBody>
      <dsp:txXfrm>
        <a:off x="3405962" y="3566445"/>
        <a:ext cx="3703676" cy="757334"/>
      </dsp:txXfrm>
    </dsp:sp>
    <dsp:sp modelId="{67D5DD84-DA7D-440A-9692-07E408C54128}">
      <dsp:nvSpPr>
        <dsp:cNvPr id="0" name=""/>
        <dsp:cNvSpPr/>
      </dsp:nvSpPr>
      <dsp:spPr>
        <a:xfrm>
          <a:off x="3364992" y="4406713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 dirty="0"/>
            <a:t>Tax codes and Personal Allowance</a:t>
          </a:r>
          <a:br>
            <a:rPr lang="en-GB" sz="1700" kern="1200" dirty="0"/>
          </a:br>
          <a:endParaRPr lang="en-US" sz="1700" kern="1200" dirty="0"/>
        </a:p>
      </dsp:txBody>
      <dsp:txXfrm>
        <a:off x="3405962" y="4447683"/>
        <a:ext cx="3703676" cy="757334"/>
      </dsp:txXfrm>
    </dsp:sp>
    <dsp:sp modelId="{A346ED68-F7BE-428B-BDAF-EED498E64D44}">
      <dsp:nvSpPr>
        <dsp:cNvPr id="0" name=""/>
        <dsp:cNvSpPr/>
      </dsp:nvSpPr>
      <dsp:spPr>
        <a:xfrm>
          <a:off x="3364992" y="5287952"/>
          <a:ext cx="3785616" cy="83927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Questions</a:t>
          </a:r>
        </a:p>
      </dsp:txBody>
      <dsp:txXfrm>
        <a:off x="3405962" y="5328922"/>
        <a:ext cx="3703676" cy="757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567076-4E4E-407C-A1CA-21B2072D6E9E}">
      <dsp:nvSpPr>
        <dsp:cNvPr id="0" name=""/>
        <dsp:cNvSpPr/>
      </dsp:nvSpPr>
      <dsp:spPr>
        <a:xfrm>
          <a:off x="0" y="3399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86FE64-9EB8-4EA4-ADE5-1E11F332F6E8}">
      <dsp:nvSpPr>
        <dsp:cNvPr id="0" name=""/>
        <dsp:cNvSpPr/>
      </dsp:nvSpPr>
      <dsp:spPr>
        <a:xfrm>
          <a:off x="219037" y="166319"/>
          <a:ext cx="398249" cy="3982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AEEC46-74D3-4482-9D01-856BE11A668D}">
      <dsp:nvSpPr>
        <dsp:cNvPr id="0" name=""/>
        <dsp:cNvSpPr/>
      </dsp:nvSpPr>
      <dsp:spPr>
        <a:xfrm>
          <a:off x="836323" y="3399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Issues with volume of work for XPS post 01/10/2023 McCloud </a:t>
          </a:r>
          <a:endParaRPr lang="en-US" sz="1900" kern="1200"/>
        </a:p>
      </dsp:txBody>
      <dsp:txXfrm>
        <a:off x="836323" y="3399"/>
        <a:ext cx="9679276" cy="724089"/>
      </dsp:txXfrm>
    </dsp:sp>
    <dsp:sp modelId="{3C847273-B520-4B65-917C-2B074527138F}">
      <dsp:nvSpPr>
        <dsp:cNvPr id="0" name=""/>
        <dsp:cNvSpPr/>
      </dsp:nvSpPr>
      <dsp:spPr>
        <a:xfrm>
          <a:off x="0" y="908511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A7028B-2EA0-499D-89BD-A559DC8B9A89}">
      <dsp:nvSpPr>
        <dsp:cNvPr id="0" name=""/>
        <dsp:cNvSpPr/>
      </dsp:nvSpPr>
      <dsp:spPr>
        <a:xfrm>
          <a:off x="219037" y="1071431"/>
          <a:ext cx="398249" cy="3982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CB1074-A43E-43AC-B309-F3E70CDB78D5}">
      <dsp:nvSpPr>
        <dsp:cNvPr id="0" name=""/>
        <dsp:cNvSpPr/>
      </dsp:nvSpPr>
      <dsp:spPr>
        <a:xfrm>
          <a:off x="836323" y="908511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Backlog issues</a:t>
          </a:r>
          <a:endParaRPr lang="en-US" sz="1900" kern="1200"/>
        </a:p>
      </dsp:txBody>
      <dsp:txXfrm>
        <a:off x="836323" y="908511"/>
        <a:ext cx="9679276" cy="724089"/>
      </dsp:txXfrm>
    </dsp:sp>
    <dsp:sp modelId="{185810FC-21E2-421E-A77F-A1AA9544B23B}">
      <dsp:nvSpPr>
        <dsp:cNvPr id="0" name=""/>
        <dsp:cNvSpPr/>
      </dsp:nvSpPr>
      <dsp:spPr>
        <a:xfrm>
          <a:off x="0" y="1813624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E7BB50-F4F4-4DDD-AF51-30F833BA0321}">
      <dsp:nvSpPr>
        <dsp:cNvPr id="0" name=""/>
        <dsp:cNvSpPr/>
      </dsp:nvSpPr>
      <dsp:spPr>
        <a:xfrm>
          <a:off x="219037" y="1976544"/>
          <a:ext cx="398249" cy="3982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B8D8A0-B47F-4194-9671-E58836C85AE1}">
      <dsp:nvSpPr>
        <dsp:cNvPr id="0" name=""/>
        <dsp:cNvSpPr/>
      </dsp:nvSpPr>
      <dsp:spPr>
        <a:xfrm>
          <a:off x="836323" y="1813624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Service Credits from contract invoked</a:t>
          </a:r>
          <a:endParaRPr lang="en-US" sz="1900" kern="1200"/>
        </a:p>
      </dsp:txBody>
      <dsp:txXfrm>
        <a:off x="836323" y="1813624"/>
        <a:ext cx="9679276" cy="724089"/>
      </dsp:txXfrm>
    </dsp:sp>
    <dsp:sp modelId="{D6970A36-54AC-495E-9134-B75BC21D2021}">
      <dsp:nvSpPr>
        <dsp:cNvPr id="0" name=""/>
        <dsp:cNvSpPr/>
      </dsp:nvSpPr>
      <dsp:spPr>
        <a:xfrm>
          <a:off x="0" y="2718736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92CB83-17B2-485F-84C7-789E0AB18F5B}">
      <dsp:nvSpPr>
        <dsp:cNvPr id="0" name=""/>
        <dsp:cNvSpPr/>
      </dsp:nvSpPr>
      <dsp:spPr>
        <a:xfrm>
          <a:off x="219037" y="2881656"/>
          <a:ext cx="398249" cy="39824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605B00-1F03-43EB-880F-48A6B5E68CC2}">
      <dsp:nvSpPr>
        <dsp:cNvPr id="0" name=""/>
        <dsp:cNvSpPr/>
      </dsp:nvSpPr>
      <dsp:spPr>
        <a:xfrm>
          <a:off x="836323" y="2718736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Improvement plan agreed and in place</a:t>
          </a:r>
          <a:endParaRPr lang="en-US" sz="1900" kern="1200"/>
        </a:p>
      </dsp:txBody>
      <dsp:txXfrm>
        <a:off x="836323" y="2718736"/>
        <a:ext cx="9679276" cy="724089"/>
      </dsp:txXfrm>
    </dsp:sp>
    <dsp:sp modelId="{48043982-9783-4190-BFA7-4120E6C07B67}">
      <dsp:nvSpPr>
        <dsp:cNvPr id="0" name=""/>
        <dsp:cNvSpPr/>
      </dsp:nvSpPr>
      <dsp:spPr>
        <a:xfrm>
          <a:off x="0" y="3623848"/>
          <a:ext cx="10515600" cy="72408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8CA23-C9D2-4022-9A0E-A146C1DC1D41}">
      <dsp:nvSpPr>
        <dsp:cNvPr id="0" name=""/>
        <dsp:cNvSpPr/>
      </dsp:nvSpPr>
      <dsp:spPr>
        <a:xfrm>
          <a:off x="219037" y="3786768"/>
          <a:ext cx="398249" cy="398249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7BE003-3DC3-464D-B367-2E82823EB3C9}">
      <dsp:nvSpPr>
        <dsp:cNvPr id="0" name=""/>
        <dsp:cNvSpPr/>
      </dsp:nvSpPr>
      <dsp:spPr>
        <a:xfrm>
          <a:off x="836323" y="3623848"/>
          <a:ext cx="9679276" cy="7240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633" tIns="76633" rIns="76633" bIns="76633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Lump sum payment timings</a:t>
          </a:r>
          <a:endParaRPr lang="en-US" sz="1900" kern="1200"/>
        </a:p>
      </dsp:txBody>
      <dsp:txXfrm>
        <a:off x="836323" y="3623848"/>
        <a:ext cx="9679276" cy="72408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CCF881-BFD9-41B0-8257-DB44ED2C324F}">
      <dsp:nvSpPr>
        <dsp:cNvPr id="0" name=""/>
        <dsp:cNvSpPr/>
      </dsp:nvSpPr>
      <dsp:spPr>
        <a:xfrm>
          <a:off x="17329" y="585735"/>
          <a:ext cx="649156" cy="64979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D010A2-F603-4E6F-92B2-D4EBE8921024}">
      <dsp:nvSpPr>
        <dsp:cNvPr id="0" name=""/>
        <dsp:cNvSpPr/>
      </dsp:nvSpPr>
      <dsp:spPr>
        <a:xfrm>
          <a:off x="17329" y="1390854"/>
          <a:ext cx="1854731" cy="220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Payslips and P60’s are available to view and download on portal</a:t>
          </a:r>
          <a:endParaRPr lang="en-US" sz="1400" kern="1200" dirty="0"/>
        </a:p>
      </dsp:txBody>
      <dsp:txXfrm>
        <a:off x="17329" y="1390854"/>
        <a:ext cx="1854731" cy="2204576"/>
      </dsp:txXfrm>
    </dsp:sp>
    <dsp:sp modelId="{3FFC8ED0-55E3-4ADE-8654-277E1F1CA992}">
      <dsp:nvSpPr>
        <dsp:cNvPr id="0" name=""/>
        <dsp:cNvSpPr/>
      </dsp:nvSpPr>
      <dsp:spPr>
        <a:xfrm>
          <a:off x="17329" y="3667676"/>
          <a:ext cx="1854731" cy="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25FD0-E61E-42E5-A986-80DCBF791EF6}">
      <dsp:nvSpPr>
        <dsp:cNvPr id="0" name=""/>
        <dsp:cNvSpPr/>
      </dsp:nvSpPr>
      <dsp:spPr>
        <a:xfrm>
          <a:off x="1849944" y="620408"/>
          <a:ext cx="649156" cy="64979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84FF01-F893-4B51-B5C8-5899D0715F3A}">
      <dsp:nvSpPr>
        <dsp:cNvPr id="0" name=""/>
        <dsp:cNvSpPr/>
      </dsp:nvSpPr>
      <dsp:spPr>
        <a:xfrm>
          <a:off x="1930837" y="1415236"/>
          <a:ext cx="1854731" cy="220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Officers who have access to Portal will be able to use the same account to view their pension payslips (they won’t need to re-register).</a:t>
          </a:r>
          <a:endParaRPr lang="en-US" sz="1400" kern="1200" dirty="0"/>
        </a:p>
      </dsp:txBody>
      <dsp:txXfrm>
        <a:off x="1930837" y="1415236"/>
        <a:ext cx="1854731" cy="2204576"/>
      </dsp:txXfrm>
    </dsp:sp>
    <dsp:sp modelId="{1D3D928B-39A4-4507-A698-A0F5299062CF}">
      <dsp:nvSpPr>
        <dsp:cNvPr id="0" name=""/>
        <dsp:cNvSpPr/>
      </dsp:nvSpPr>
      <dsp:spPr>
        <a:xfrm>
          <a:off x="2196639" y="3667676"/>
          <a:ext cx="1854731" cy="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242DF5-8886-4E73-8129-83C1A23E746D}">
      <dsp:nvSpPr>
        <dsp:cNvPr id="0" name=""/>
        <dsp:cNvSpPr/>
      </dsp:nvSpPr>
      <dsp:spPr>
        <a:xfrm>
          <a:off x="4098590" y="585735"/>
          <a:ext cx="649156" cy="64979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6041E0-B7A8-4EC9-A80A-A7B80214AB14}">
      <dsp:nvSpPr>
        <dsp:cNvPr id="0" name=""/>
        <dsp:cNvSpPr/>
      </dsp:nvSpPr>
      <dsp:spPr>
        <a:xfrm>
          <a:off x="4017688" y="1366471"/>
          <a:ext cx="1854731" cy="220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However, there will be a slight gap in between time they can access MSS from when they go from status 1 (active) to status 5 (pensioner).  </a:t>
          </a:r>
          <a:endParaRPr lang="en-US" sz="1400" kern="1200" dirty="0"/>
        </a:p>
      </dsp:txBody>
      <dsp:txXfrm>
        <a:off x="4017688" y="1366471"/>
        <a:ext cx="1854731" cy="2204576"/>
      </dsp:txXfrm>
    </dsp:sp>
    <dsp:sp modelId="{8B731127-C12F-452C-9B88-ACA084FA9A36}">
      <dsp:nvSpPr>
        <dsp:cNvPr id="0" name=""/>
        <dsp:cNvSpPr/>
      </dsp:nvSpPr>
      <dsp:spPr>
        <a:xfrm>
          <a:off x="4375948" y="3667676"/>
          <a:ext cx="1854731" cy="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5FFC57-E22C-43A7-854F-99510192DD2A}">
      <dsp:nvSpPr>
        <dsp:cNvPr id="0" name=""/>
        <dsp:cNvSpPr/>
      </dsp:nvSpPr>
      <dsp:spPr>
        <a:xfrm>
          <a:off x="6463233" y="585735"/>
          <a:ext cx="649156" cy="64979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A880CA-1491-4D16-96AC-EFC02A761CAB}">
      <dsp:nvSpPr>
        <dsp:cNvPr id="0" name=""/>
        <dsp:cNvSpPr/>
      </dsp:nvSpPr>
      <dsp:spPr>
        <a:xfrm>
          <a:off x="6277159" y="1403045"/>
          <a:ext cx="2202289" cy="22045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In the options pack it states “</a:t>
          </a:r>
          <a:r>
            <a:rPr lang="en-GB" sz="1400" i="1" kern="1200" dirty="0"/>
            <a:t>May we encourage you to register for Member Self Service if you have not already done so at </a:t>
          </a:r>
          <a:r>
            <a:rPr lang="en-GB" sz="1400" i="1" kern="1200" dirty="0">
              <a:hlinkClick xmlns:r="http://schemas.openxmlformats.org/officeDocument/2006/relationships" r:id="rId9" tooltip="http://www.myownpension.org.uk/"/>
            </a:rPr>
            <a:t>www.myownpension.org.uk</a:t>
          </a:r>
          <a:r>
            <a:rPr lang="en-GB" sz="1400" i="1" kern="1200" dirty="0"/>
            <a:t>.  This will allow you to view details of your pension and will hold details of your payslip each month.”</a:t>
          </a:r>
          <a:endParaRPr lang="en-US" sz="1400" kern="1200" dirty="0"/>
        </a:p>
      </dsp:txBody>
      <dsp:txXfrm>
        <a:off x="6277159" y="1403045"/>
        <a:ext cx="2202289" cy="2204576"/>
      </dsp:txXfrm>
    </dsp:sp>
    <dsp:sp modelId="{2157E035-4065-42C0-B35D-FA8364103451}">
      <dsp:nvSpPr>
        <dsp:cNvPr id="0" name=""/>
        <dsp:cNvSpPr/>
      </dsp:nvSpPr>
      <dsp:spPr>
        <a:xfrm>
          <a:off x="6729037" y="3667676"/>
          <a:ext cx="1854731" cy="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2D094A-0916-4DBC-9BD9-7B2BB29F248E}">
      <dsp:nvSpPr>
        <dsp:cNvPr id="0" name=""/>
        <dsp:cNvSpPr/>
      </dsp:nvSpPr>
      <dsp:spPr>
        <a:xfrm>
          <a:off x="9479072" y="608848"/>
          <a:ext cx="649156" cy="649790"/>
        </a:xfrm>
        <a:prstGeom prst="rect">
          <a:avLst/>
        </a:prstGeom>
        <a:blipFill>
          <a:blip xmlns:r="http://schemas.openxmlformats.org/officeDocument/2006/relationships"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B30BA1-BFF7-46A4-9E97-E03C2CCEB021}">
      <dsp:nvSpPr>
        <dsp:cNvPr id="0" name=""/>
        <dsp:cNvSpPr/>
      </dsp:nvSpPr>
      <dsp:spPr>
        <a:xfrm>
          <a:off x="9082126" y="1369723"/>
          <a:ext cx="2602392" cy="2246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kern="1200" dirty="0"/>
            <a:t>If members need any assistance registering, they can contact the Help Centre as below: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endParaRPr lang="en-GB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 dirty="0"/>
            <a:t>Telephone: 0330 054 5552 </a:t>
          </a:r>
          <a:r>
            <a:rPr lang="en-GB" sz="1400" b="0" i="0" kern="1200" dirty="0"/>
            <a:t> 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 dirty="0"/>
            <a:t>E-mail: penmail@xpsgroup.com </a:t>
          </a:r>
          <a:r>
            <a:rPr lang="en-GB" sz="1400" b="0" i="0" kern="1200" dirty="0"/>
            <a:t> </a:t>
          </a:r>
          <a:endParaRPr lang="en-US" sz="1400" kern="1200" dirty="0"/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GB" sz="1400" b="1" i="0" kern="1200" dirty="0"/>
            <a:t>Website: www.myownpension.co.uk </a:t>
          </a:r>
          <a:endParaRPr lang="en-US" sz="1400" kern="1200" dirty="0"/>
        </a:p>
      </dsp:txBody>
      <dsp:txXfrm>
        <a:off x="9082126" y="1369723"/>
        <a:ext cx="2602392" cy="2246838"/>
      </dsp:txXfrm>
    </dsp:sp>
    <dsp:sp modelId="{C23E8DD9-13C4-4BA9-B3EC-090DC30B8E23}">
      <dsp:nvSpPr>
        <dsp:cNvPr id="0" name=""/>
        <dsp:cNvSpPr/>
      </dsp:nvSpPr>
      <dsp:spPr>
        <a:xfrm>
          <a:off x="9455956" y="3667676"/>
          <a:ext cx="1854731" cy="1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B9C1EB-B0FF-4186-B7DD-710F71BA03A0}">
      <dsp:nvSpPr>
        <dsp:cNvPr id="0" name=""/>
        <dsp:cNvSpPr/>
      </dsp:nvSpPr>
      <dsp:spPr>
        <a:xfrm>
          <a:off x="0" y="531"/>
          <a:ext cx="5721484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968C5D-BD3B-402A-908B-496CE6A64734}">
      <dsp:nvSpPr>
        <dsp:cNvPr id="0" name=""/>
        <dsp:cNvSpPr/>
      </dsp:nvSpPr>
      <dsp:spPr>
        <a:xfrm>
          <a:off x="375988" y="280191"/>
          <a:ext cx="683614" cy="6836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EE73E6-062C-42EC-AC65-77B3F76DB9F5}">
      <dsp:nvSpPr>
        <dsp:cNvPr id="0" name=""/>
        <dsp:cNvSpPr/>
      </dsp:nvSpPr>
      <dsp:spPr>
        <a:xfrm>
          <a:off x="1435590" y="531"/>
          <a:ext cx="4285893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55.9% of Pensioners have signed up and are using the Member Self Service Portal (the average across other forces is 36.9%</a:t>
          </a:r>
          <a:endParaRPr lang="en-US" sz="1800" kern="1200"/>
        </a:p>
      </dsp:txBody>
      <dsp:txXfrm>
        <a:off x="1435590" y="531"/>
        <a:ext cx="4285893" cy="1242935"/>
      </dsp:txXfrm>
    </dsp:sp>
    <dsp:sp modelId="{687C66C5-8507-47B0-BE99-8766E5848F03}">
      <dsp:nvSpPr>
        <dsp:cNvPr id="0" name=""/>
        <dsp:cNvSpPr/>
      </dsp:nvSpPr>
      <dsp:spPr>
        <a:xfrm>
          <a:off x="0" y="1554201"/>
          <a:ext cx="5721484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47AC9-DBA4-4A0C-A8A3-2515BFEEE5C9}">
      <dsp:nvSpPr>
        <dsp:cNvPr id="0" name=""/>
        <dsp:cNvSpPr/>
      </dsp:nvSpPr>
      <dsp:spPr>
        <a:xfrm>
          <a:off x="375988" y="1833861"/>
          <a:ext cx="683614" cy="6836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C243A7-A4EB-43CE-A9BE-55288121621A}">
      <dsp:nvSpPr>
        <dsp:cNvPr id="0" name=""/>
        <dsp:cNvSpPr/>
      </dsp:nvSpPr>
      <dsp:spPr>
        <a:xfrm>
          <a:off x="1435590" y="1554201"/>
          <a:ext cx="4285893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Positive feedback from retired officers</a:t>
          </a:r>
          <a:endParaRPr lang="en-US" sz="1800" kern="1200"/>
        </a:p>
      </dsp:txBody>
      <dsp:txXfrm>
        <a:off x="1435590" y="1554201"/>
        <a:ext cx="4285893" cy="1242935"/>
      </dsp:txXfrm>
    </dsp:sp>
    <dsp:sp modelId="{508F377B-0BC4-484B-9179-FA385569BDD3}">
      <dsp:nvSpPr>
        <dsp:cNvPr id="0" name=""/>
        <dsp:cNvSpPr/>
      </dsp:nvSpPr>
      <dsp:spPr>
        <a:xfrm>
          <a:off x="0" y="3107870"/>
          <a:ext cx="5721484" cy="1242935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E4782C-5310-47D5-9AC1-B07781053C17}">
      <dsp:nvSpPr>
        <dsp:cNvPr id="0" name=""/>
        <dsp:cNvSpPr/>
      </dsp:nvSpPr>
      <dsp:spPr>
        <a:xfrm>
          <a:off x="375988" y="3387531"/>
          <a:ext cx="683614" cy="6836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FD0617-199F-4E22-99D2-C44C47E5B1E3}">
      <dsp:nvSpPr>
        <dsp:cNvPr id="0" name=""/>
        <dsp:cNvSpPr/>
      </dsp:nvSpPr>
      <dsp:spPr>
        <a:xfrm>
          <a:off x="1435590" y="3107870"/>
          <a:ext cx="4285893" cy="12429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544" tIns="131544" rIns="131544" bIns="131544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/>
            <a:t>Payroll service</a:t>
          </a:r>
          <a:endParaRPr lang="en-US" sz="1800" kern="1200"/>
        </a:p>
      </dsp:txBody>
      <dsp:txXfrm>
        <a:off x="1435590" y="3107870"/>
        <a:ext cx="4285893" cy="124293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A3B8F1-041E-43E1-92A9-7B215D4F7220}">
      <dsp:nvSpPr>
        <dsp:cNvPr id="0" name=""/>
        <dsp:cNvSpPr/>
      </dsp:nvSpPr>
      <dsp:spPr>
        <a:xfrm>
          <a:off x="2938119" y="0"/>
          <a:ext cx="5430194" cy="5430194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1CA88-3CE7-45E8-9FFF-74AE3B1A226C}">
      <dsp:nvSpPr>
        <dsp:cNvPr id="0" name=""/>
        <dsp:cNvSpPr/>
      </dsp:nvSpPr>
      <dsp:spPr>
        <a:xfrm>
          <a:off x="3453987" y="515868"/>
          <a:ext cx="2117775" cy="2117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A Pensioner is not deemed an employee under the ERA 1996</a:t>
          </a:r>
          <a:endParaRPr lang="en-US" sz="1900" kern="1200" dirty="0"/>
        </a:p>
      </dsp:txBody>
      <dsp:txXfrm>
        <a:off x="3557368" y="619249"/>
        <a:ext cx="1911013" cy="1911013"/>
      </dsp:txXfrm>
    </dsp:sp>
    <dsp:sp modelId="{2B129548-C336-4486-AC4A-80518ADDB362}">
      <dsp:nvSpPr>
        <dsp:cNvPr id="0" name=""/>
        <dsp:cNvSpPr/>
      </dsp:nvSpPr>
      <dsp:spPr>
        <a:xfrm>
          <a:off x="5734669" y="515868"/>
          <a:ext cx="2117775" cy="2117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Therefore, we are not required to issue a monthly payslip</a:t>
          </a:r>
          <a:endParaRPr lang="en-US" sz="1900" kern="1200"/>
        </a:p>
      </dsp:txBody>
      <dsp:txXfrm>
        <a:off x="5838050" y="619249"/>
        <a:ext cx="1911013" cy="1911013"/>
      </dsp:txXfrm>
    </dsp:sp>
    <dsp:sp modelId="{1ED1FAEB-B905-4AE0-B470-7842327C3C21}">
      <dsp:nvSpPr>
        <dsp:cNvPr id="0" name=""/>
        <dsp:cNvSpPr/>
      </dsp:nvSpPr>
      <dsp:spPr>
        <a:xfrm>
          <a:off x="3453987" y="2796549"/>
          <a:ext cx="2117775" cy="2117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We used to issue paper payslip, by post, when there was a change in net pay of +/- £5 or more</a:t>
          </a:r>
          <a:endParaRPr lang="en-US" sz="1900" kern="1200"/>
        </a:p>
      </dsp:txBody>
      <dsp:txXfrm>
        <a:off x="3557368" y="2899930"/>
        <a:ext cx="1911013" cy="1911013"/>
      </dsp:txXfrm>
    </dsp:sp>
    <dsp:sp modelId="{035DE528-DB2C-4C39-8CD5-536119A2BB73}">
      <dsp:nvSpPr>
        <dsp:cNvPr id="0" name=""/>
        <dsp:cNvSpPr/>
      </dsp:nvSpPr>
      <dsp:spPr>
        <a:xfrm>
          <a:off x="5734669" y="2796549"/>
          <a:ext cx="2117775" cy="21177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Pensioners can now view or download their payslip and other documentation every month</a:t>
          </a:r>
          <a:endParaRPr lang="en-US" sz="1900" kern="1200"/>
        </a:p>
      </dsp:txBody>
      <dsp:txXfrm>
        <a:off x="5838050" y="2899930"/>
        <a:ext cx="1911013" cy="191101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CE76ED-B361-4655-9F4E-3939B830FBD1}">
      <dsp:nvSpPr>
        <dsp:cNvPr id="0" name=""/>
        <dsp:cNvSpPr/>
      </dsp:nvSpPr>
      <dsp:spPr>
        <a:xfrm>
          <a:off x="0" y="345002"/>
          <a:ext cx="10927829" cy="1113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An individual's personal tax allowance is first allocated against their pension and then against any employment.</a:t>
          </a:r>
          <a:endParaRPr lang="en-US" sz="2800" kern="1200"/>
        </a:p>
      </dsp:txBody>
      <dsp:txXfrm>
        <a:off x="54373" y="399375"/>
        <a:ext cx="10819083" cy="1005094"/>
      </dsp:txXfrm>
    </dsp:sp>
    <dsp:sp modelId="{F79C62EE-320F-445E-B9B3-A666A4D397E3}">
      <dsp:nvSpPr>
        <dsp:cNvPr id="0" name=""/>
        <dsp:cNvSpPr/>
      </dsp:nvSpPr>
      <dsp:spPr>
        <a:xfrm>
          <a:off x="0" y="1539482"/>
          <a:ext cx="10927829" cy="111384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The current Standard Personal allowance is £12,570 which is a tax code of 1257L</a:t>
          </a:r>
          <a:endParaRPr lang="en-US" sz="2800" kern="1200"/>
        </a:p>
      </dsp:txBody>
      <dsp:txXfrm>
        <a:off x="54373" y="1593855"/>
        <a:ext cx="10819083" cy="1005094"/>
      </dsp:txXfrm>
    </dsp:sp>
    <dsp:sp modelId="{8F0C9EF4-2CCB-4BFE-A365-1089B2B0A503}">
      <dsp:nvSpPr>
        <dsp:cNvPr id="0" name=""/>
        <dsp:cNvSpPr/>
      </dsp:nvSpPr>
      <dsp:spPr>
        <a:xfrm>
          <a:off x="0" y="2733962"/>
          <a:ext cx="10927829" cy="11138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Other income (rental properties etc), adjustments (tax owed) or historical benefits in kind (company car) can all affect the personal allowance.</a:t>
          </a:r>
          <a:endParaRPr lang="en-US" sz="2800" kern="1200"/>
        </a:p>
      </dsp:txBody>
      <dsp:txXfrm>
        <a:off x="54373" y="2788335"/>
        <a:ext cx="10819083" cy="100509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FEF4B-FCF6-43EC-ACE2-F7F084FEE4B7}">
      <dsp:nvSpPr>
        <dsp:cNvPr id="0" name=""/>
        <dsp:cNvSpPr/>
      </dsp:nvSpPr>
      <dsp:spPr>
        <a:xfrm>
          <a:off x="0" y="3820"/>
          <a:ext cx="11554638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Example 1 - Joe Bloggs has a pension of £20,000 per annum and has a part time job that pays £15,000 per annum</a:t>
          </a:r>
          <a:endParaRPr lang="en-US" sz="3600" kern="1200" dirty="0"/>
        </a:p>
      </dsp:txBody>
      <dsp:txXfrm>
        <a:off x="88799" y="92619"/>
        <a:ext cx="11377040" cy="1641451"/>
      </dsp:txXfrm>
    </dsp:sp>
    <dsp:sp modelId="{3A354DE8-3142-487C-B668-D8C2C26FDE7F}">
      <dsp:nvSpPr>
        <dsp:cNvPr id="0" name=""/>
        <dsp:cNvSpPr/>
      </dsp:nvSpPr>
      <dsp:spPr>
        <a:xfrm rot="5400000">
          <a:off x="7137208" y="-877748"/>
          <a:ext cx="1455239" cy="74021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£12,570 tax free allowance (tax code 1257L)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= £7,430 subject to tax	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20% tax = £1,486</a:t>
          </a:r>
          <a:endParaRPr lang="en-US" sz="2600" kern="1200"/>
        </a:p>
      </dsp:txBody>
      <dsp:txXfrm rot="-5400000">
        <a:off x="4163733" y="2166766"/>
        <a:ext cx="7331152" cy="1313161"/>
      </dsp:txXfrm>
    </dsp:sp>
    <dsp:sp modelId="{333F712F-5B33-4117-A862-0EFFBA869999}">
      <dsp:nvSpPr>
        <dsp:cNvPr id="0" name=""/>
        <dsp:cNvSpPr/>
      </dsp:nvSpPr>
      <dsp:spPr>
        <a:xfrm>
          <a:off x="0" y="1913822"/>
          <a:ext cx="4163732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Pension - £20,000 gross</a:t>
          </a:r>
          <a:endParaRPr lang="en-US" sz="3600" kern="1200" dirty="0"/>
        </a:p>
      </dsp:txBody>
      <dsp:txXfrm>
        <a:off x="88799" y="2002621"/>
        <a:ext cx="3986134" cy="1641451"/>
      </dsp:txXfrm>
    </dsp:sp>
    <dsp:sp modelId="{7481D978-F8A9-461D-866A-840A117FBC9D}">
      <dsp:nvSpPr>
        <dsp:cNvPr id="0" name=""/>
        <dsp:cNvSpPr/>
      </dsp:nvSpPr>
      <dsp:spPr>
        <a:xfrm rot="5400000">
          <a:off x="7137208" y="1032253"/>
          <a:ext cx="1455239" cy="74021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no tax free allowance (already used for pension)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20% tax on all earnings (tax code BR or 0T)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 dirty="0"/>
            <a:t>tax = £3,000</a:t>
          </a:r>
          <a:endParaRPr lang="en-US" sz="2600" kern="1200" dirty="0"/>
        </a:p>
      </dsp:txBody>
      <dsp:txXfrm rot="-5400000">
        <a:off x="4163733" y="4076768"/>
        <a:ext cx="7331152" cy="1313161"/>
      </dsp:txXfrm>
    </dsp:sp>
    <dsp:sp modelId="{921C6461-750D-43D1-A32B-25572059CF50}">
      <dsp:nvSpPr>
        <dsp:cNvPr id="0" name=""/>
        <dsp:cNvSpPr/>
      </dsp:nvSpPr>
      <dsp:spPr>
        <a:xfrm>
          <a:off x="0" y="3823824"/>
          <a:ext cx="4163732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600" kern="1200" dirty="0"/>
            <a:t>Part time job - £15,000 gross</a:t>
          </a:r>
          <a:endParaRPr lang="en-US" sz="3600" kern="1200" dirty="0"/>
        </a:p>
      </dsp:txBody>
      <dsp:txXfrm>
        <a:off x="88799" y="3912623"/>
        <a:ext cx="3986134" cy="1641451"/>
      </dsp:txXfrm>
    </dsp:sp>
    <dsp:sp modelId="{60FC8A62-AC67-47B1-8926-231740FCC853}">
      <dsp:nvSpPr>
        <dsp:cNvPr id="0" name=""/>
        <dsp:cNvSpPr/>
      </dsp:nvSpPr>
      <dsp:spPr>
        <a:xfrm>
          <a:off x="11285" y="5701774"/>
          <a:ext cx="11554638" cy="78672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* National Insurance may also be due on the part time job if the member is under state pension age and earns over £12,570 per annum</a:t>
          </a:r>
          <a:endParaRPr lang="en-US" sz="1600" kern="1200" dirty="0"/>
        </a:p>
      </dsp:txBody>
      <dsp:txXfrm>
        <a:off x="49690" y="5740179"/>
        <a:ext cx="11477828" cy="70991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9FEF4B-FCF6-43EC-ACE2-F7F084FEE4B7}">
      <dsp:nvSpPr>
        <dsp:cNvPr id="0" name=""/>
        <dsp:cNvSpPr/>
      </dsp:nvSpPr>
      <dsp:spPr>
        <a:xfrm>
          <a:off x="0" y="3820"/>
          <a:ext cx="11554638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Example - Joe Bloggs has a pension of £20,000 per annum and has a part time job that pays £10,000 per annum</a:t>
          </a:r>
          <a:endParaRPr lang="en-US" sz="3700" kern="1200" dirty="0"/>
        </a:p>
      </dsp:txBody>
      <dsp:txXfrm>
        <a:off x="88799" y="92619"/>
        <a:ext cx="11377040" cy="1641451"/>
      </dsp:txXfrm>
    </dsp:sp>
    <dsp:sp modelId="{3A354DE8-3142-487C-B668-D8C2C26FDE7F}">
      <dsp:nvSpPr>
        <dsp:cNvPr id="0" name=""/>
        <dsp:cNvSpPr/>
      </dsp:nvSpPr>
      <dsp:spPr>
        <a:xfrm rot="5400000">
          <a:off x="7137208" y="-877748"/>
          <a:ext cx="1455239" cy="74021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£12,570 tax free allowance (tax code 1257L)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= £7,430 subject to tax	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20% tax = £1,486</a:t>
          </a:r>
          <a:endParaRPr lang="en-US" sz="2600" kern="1200"/>
        </a:p>
      </dsp:txBody>
      <dsp:txXfrm rot="-5400000">
        <a:off x="4163733" y="2166766"/>
        <a:ext cx="7331152" cy="1313161"/>
      </dsp:txXfrm>
    </dsp:sp>
    <dsp:sp modelId="{333F712F-5B33-4117-A862-0EFFBA869999}">
      <dsp:nvSpPr>
        <dsp:cNvPr id="0" name=""/>
        <dsp:cNvSpPr/>
      </dsp:nvSpPr>
      <dsp:spPr>
        <a:xfrm>
          <a:off x="0" y="1913822"/>
          <a:ext cx="4163732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Pension - £20,000 gross</a:t>
          </a:r>
          <a:endParaRPr lang="en-US" sz="3700" kern="1200" dirty="0"/>
        </a:p>
      </dsp:txBody>
      <dsp:txXfrm>
        <a:off x="88799" y="2002621"/>
        <a:ext cx="3986134" cy="1641451"/>
      </dsp:txXfrm>
    </dsp:sp>
    <dsp:sp modelId="{7481D978-F8A9-461D-866A-840A117FBC9D}">
      <dsp:nvSpPr>
        <dsp:cNvPr id="0" name=""/>
        <dsp:cNvSpPr/>
      </dsp:nvSpPr>
      <dsp:spPr>
        <a:xfrm rot="5400000">
          <a:off x="7137208" y="1032253"/>
          <a:ext cx="1455239" cy="7402191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no tax free allowance (already used for pension)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20% tax on all earnings (tax code BR or 0T)</a:t>
          </a:r>
          <a:endParaRPr lang="en-US" sz="2600" kern="120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2600" kern="1200"/>
            <a:t>tax = £2,000</a:t>
          </a:r>
          <a:endParaRPr lang="en-US" sz="2600" kern="1200"/>
        </a:p>
      </dsp:txBody>
      <dsp:txXfrm rot="-5400000">
        <a:off x="4163733" y="4076768"/>
        <a:ext cx="7331152" cy="1313161"/>
      </dsp:txXfrm>
    </dsp:sp>
    <dsp:sp modelId="{921C6461-750D-43D1-A32B-25572059CF50}">
      <dsp:nvSpPr>
        <dsp:cNvPr id="0" name=""/>
        <dsp:cNvSpPr/>
      </dsp:nvSpPr>
      <dsp:spPr>
        <a:xfrm>
          <a:off x="0" y="3823824"/>
          <a:ext cx="4163732" cy="181904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3700" kern="1200" dirty="0"/>
            <a:t>Part time job - £10,000 gross</a:t>
          </a:r>
          <a:endParaRPr lang="en-US" sz="3700" kern="1200" dirty="0"/>
        </a:p>
      </dsp:txBody>
      <dsp:txXfrm>
        <a:off x="88799" y="3912623"/>
        <a:ext cx="3986134" cy="1641451"/>
      </dsp:txXfrm>
    </dsp:sp>
    <dsp:sp modelId="{60FC8A62-AC67-47B1-8926-231740FCC853}">
      <dsp:nvSpPr>
        <dsp:cNvPr id="0" name=""/>
        <dsp:cNvSpPr/>
      </dsp:nvSpPr>
      <dsp:spPr>
        <a:xfrm>
          <a:off x="11285" y="5701774"/>
          <a:ext cx="11554638" cy="786720"/>
        </a:xfrm>
        <a:prstGeom prst="round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* National Insurance may also be due on the part time job if the member is under state pension age and earns over £12,570 per annum</a:t>
          </a:r>
          <a:endParaRPr lang="en-US" sz="1600" kern="1200" dirty="0"/>
        </a:p>
      </dsp:txBody>
      <dsp:txXfrm>
        <a:off x="49690" y="5740179"/>
        <a:ext cx="11477828" cy="709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2D44B5-72E3-494F-8606-64B4E2F9343E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D299B7-778B-4372-A32B-F45C94207C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178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3551BC-8584-8C4D-BA05-4878044E03E0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2894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Any assistance in getting Pensioners to register to use the portal is greatly appreciated</a:t>
            </a:r>
          </a:p>
          <a:p>
            <a:endParaRPr lang="en-GB" dirty="0"/>
          </a:p>
          <a:p>
            <a:r>
              <a:rPr lang="en-GB" dirty="0"/>
              <a:t>Of course, if someone doesn’t have access, we can agree to send P60’s by paper. We are not doing this if someone is emailing in the request (as they have access to online)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120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5029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0713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3985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0061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805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09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9393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066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1939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7390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910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65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Introduce myself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4137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D299B7-778B-4372-A32B-F45C94207C3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099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0B9E3-9E27-F8B8-CBDF-ACBC1F4C45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92645C-0F87-F392-DCD2-86FB4E5C0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69A0A-0E33-C43A-9BC0-DC65D9A9E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600756-8DD8-3A48-7F06-9E899C9BA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DACB0F-E19A-8285-1D12-49E2FACE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178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5CB6F-BA78-7BEE-61F5-FC692DB05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D8D796-C694-7401-E98F-8EB58C9CA7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58793-A62E-B8E0-A671-6AEA23E4D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151B12-9B4B-A32E-9951-D49CB8B2A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2D91C-E331-07F7-F4BD-CE20E09C6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652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5AA9658-91FD-26E9-1517-D4A082281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9D116D-A62F-24A2-F9A4-408256E7E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D57FE9-C921-5BA7-131C-5A8D87DD0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34865E-D03E-7E17-8F0C-6DAE631B2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D30CA-E8F3-C64D-FBF1-CD0935709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48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2193A-4FE3-BAA4-5729-2311875A7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08EDD-D102-B6A9-9D54-E9DCE9C10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2FA0F-E28E-507A-7EBB-34B3017EC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CCD0B-0C65-2C5C-FC10-899B95DF1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E35AF8-2FE9-3703-D5A7-C3358A067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867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94A46-A729-E6AA-D075-3F9365058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BAE395-0797-E3D5-FDEE-9031BF12F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3EB7BA-96B7-6D93-564D-335CB971A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AE1636-2F0F-5030-7A02-98A58D201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379FC-E3D4-0A7C-6DC1-FEC398C13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30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0ED77-2465-D8F5-D537-0BBC2888F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632609-3C9A-2E73-3594-4EEE992FC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55FBD5-7485-751A-1C05-40A8CCFB7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52B783-D1E8-A6AF-AE8B-DA945471C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AE74F6-4FDB-9FF2-F6D6-2B3772B6E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392A4B-C097-BF6F-4568-C234F233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67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17600-DD14-41C4-CFFA-284FC6239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44317E-07BC-4D89-D4B7-E41B802DDD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52489B-E1D1-F4E7-6C8F-833CFE9BD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2671D94-8698-58D7-F645-D60852A91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46B6BC-09EA-1F8A-1331-033DBB6C7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35F6C2-42C4-FF55-3B09-04A65D766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01D3D77-DA26-0FA2-2840-2AC880CCA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E50977-F250-B8EC-F943-EF0C64DE4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598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B9909-0057-F6DD-709C-E42027FBE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979872-7C63-8578-D09E-F5FF8E09F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F303E-8549-BD4A-C648-5D4876CCC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B7171B-1322-BA48-20C7-ADE3D9CD4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868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9CCE9C-BE16-1C4F-4042-C5BEB9F4A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D04C60-88CD-5D35-9E01-7E8E3BAA6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3B3D6-B5CB-6343-12C0-738C1D540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478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B2903-2332-BF63-11C0-6D8D49555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7CD92-6AAB-B041-F659-E8F0E54E0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03B824-8E35-E485-15F0-10171942A2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97942-5FBC-DE77-2958-4AD0F7078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878EC1-F3A5-CFB4-4A9C-A02C5CBAA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1451E4-15E8-63F8-92EA-EF6B46042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77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9E0B6-791A-41DC-4A03-A236A20B0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1B7B68-A638-AC0F-99F8-A728829C75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E8E934-62C3-F1AB-DF49-555BE66D9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CB7471-AD33-D89A-6250-8DDB17C0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276429-DF1F-DBC3-A794-3F736099A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1409FD-72DD-2F84-8422-C9B7D8E9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04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BCFAAB-D398-4C3A-DD03-A43F40D1B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E5D14B-10F1-D9F4-26B2-E0C0B43B8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20308-6F81-37B5-4A16-AE38AEC417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2153-B613-4B25-9AE9-CD84DAD7648D}" type="datetimeFigureOut">
              <a:rPr lang="en-GB" smtClean="0"/>
              <a:t>31/05/2024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56DFFA-2890-1A5C-ED7F-33DCC3572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1396AD-7A2A-EB63-5A26-6D917EAEAD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754B4-2B99-40ED-B7E4-7C854EBBA8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50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 /><Relationship Id="rId3" Type="http://schemas.openxmlformats.org/officeDocument/2006/relationships/notesSlide" Target="../notesSlides/notesSlide9.xml" /><Relationship Id="rId7" Type="http://schemas.openxmlformats.org/officeDocument/2006/relationships/diagramQuickStyle" Target="../diagrams/quickStyle4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8.xml" /><Relationship Id="rId6" Type="http://schemas.openxmlformats.org/officeDocument/2006/relationships/diagramLayout" Target="../diagrams/layout4.xml" /><Relationship Id="rId5" Type="http://schemas.openxmlformats.org/officeDocument/2006/relationships/diagramData" Target="../diagrams/data4.xml" /><Relationship Id="rId4" Type="http://schemas.openxmlformats.org/officeDocument/2006/relationships/image" Target="../media/image24.jpeg" /><Relationship Id="rId9" Type="http://schemas.microsoft.com/office/2007/relationships/diagramDrawing" Target="../diagrams/drawing4.xml" 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 /><Relationship Id="rId3" Type="http://schemas.openxmlformats.org/officeDocument/2006/relationships/notesSlide" Target="../notesSlides/notesSlide10.xml" /><Relationship Id="rId7" Type="http://schemas.openxmlformats.org/officeDocument/2006/relationships/diagramColors" Target="../diagrams/colors5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9.xml" /><Relationship Id="rId6" Type="http://schemas.openxmlformats.org/officeDocument/2006/relationships/diagramQuickStyle" Target="../diagrams/quickStyle5.xml" /><Relationship Id="rId5" Type="http://schemas.openxmlformats.org/officeDocument/2006/relationships/diagramLayout" Target="../diagrams/layout5.xml" /><Relationship Id="rId4" Type="http://schemas.openxmlformats.org/officeDocument/2006/relationships/diagramData" Target="../diagrams/data5.xml" 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 /><Relationship Id="rId3" Type="http://schemas.openxmlformats.org/officeDocument/2006/relationships/notesSlide" Target="../notesSlides/notesSlide11.xml" /><Relationship Id="rId7" Type="http://schemas.openxmlformats.org/officeDocument/2006/relationships/diagramColors" Target="../diagrams/colors6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0.xml" /><Relationship Id="rId6" Type="http://schemas.openxmlformats.org/officeDocument/2006/relationships/diagramQuickStyle" Target="../diagrams/quickStyle6.xml" /><Relationship Id="rId5" Type="http://schemas.openxmlformats.org/officeDocument/2006/relationships/diagramLayout" Target="../diagrams/layout6.xml" /><Relationship Id="rId4" Type="http://schemas.openxmlformats.org/officeDocument/2006/relationships/diagramData" Target="../diagrams/data6.xml" 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7.xml" /><Relationship Id="rId3" Type="http://schemas.openxmlformats.org/officeDocument/2006/relationships/notesSlide" Target="../notesSlides/notesSlide12.xml" /><Relationship Id="rId7" Type="http://schemas.openxmlformats.org/officeDocument/2006/relationships/diagramQuickStyle" Target="../diagrams/quickStyle7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1.xml" /><Relationship Id="rId6" Type="http://schemas.openxmlformats.org/officeDocument/2006/relationships/diagramLayout" Target="../diagrams/layout7.xml" /><Relationship Id="rId5" Type="http://schemas.openxmlformats.org/officeDocument/2006/relationships/diagramData" Target="../diagrams/data7.xml" /><Relationship Id="rId4" Type="http://schemas.openxmlformats.org/officeDocument/2006/relationships/image" Target="../media/image31.jpeg" /><Relationship Id="rId9" Type="http://schemas.microsoft.com/office/2007/relationships/diagramDrawing" Target="../diagrams/drawing7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2.xml" 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8.xml" /><Relationship Id="rId3" Type="http://schemas.openxmlformats.org/officeDocument/2006/relationships/notesSlide" Target="../notesSlides/notesSlide14.xml" /><Relationship Id="rId7" Type="http://schemas.openxmlformats.org/officeDocument/2006/relationships/diagramQuickStyle" Target="../diagrams/quickStyle8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3.xml" /><Relationship Id="rId6" Type="http://schemas.openxmlformats.org/officeDocument/2006/relationships/diagramLayout" Target="../diagrams/layout8.xml" /><Relationship Id="rId5" Type="http://schemas.openxmlformats.org/officeDocument/2006/relationships/diagramData" Target="../diagrams/data8.xml" /><Relationship Id="rId4" Type="http://schemas.openxmlformats.org/officeDocument/2006/relationships/image" Target="../media/image31.jpeg" /><Relationship Id="rId9" Type="http://schemas.microsoft.com/office/2007/relationships/diagramDrawing" Target="../diagrams/drawing8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4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5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svg" /><Relationship Id="rId2" Type="http://schemas.openxmlformats.org/officeDocument/2006/relationships/image" Target="../media/image32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 /><Relationship Id="rId7" Type="http://schemas.microsoft.com/office/2007/relationships/diagramDrawing" Target="../diagrams/drawing1.xml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2.xml" /><Relationship Id="rId6" Type="http://schemas.openxmlformats.org/officeDocument/2006/relationships/diagramColors" Target="../diagrams/colors1.xml" /><Relationship Id="rId5" Type="http://schemas.openxmlformats.org/officeDocument/2006/relationships/diagramQuickStyle" Target="../diagrams/quickStyle1.xml" /><Relationship Id="rId4" Type="http://schemas.openxmlformats.org/officeDocument/2006/relationships/diagramLayout" Target="../diagrams/layout1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1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3.xml" 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 /><Relationship Id="rId3" Type="http://schemas.openxmlformats.org/officeDocument/2006/relationships/notesSlide" Target="../notesSlides/notesSlide5.xml" /><Relationship Id="rId7" Type="http://schemas.openxmlformats.org/officeDocument/2006/relationships/diagramColors" Target="../diagrams/colors2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4.xml" /><Relationship Id="rId6" Type="http://schemas.openxmlformats.org/officeDocument/2006/relationships/diagramQuickStyle" Target="../diagrams/quickStyle2.xml" /><Relationship Id="rId5" Type="http://schemas.openxmlformats.org/officeDocument/2006/relationships/diagramLayout" Target="../diagrams/layout2.xml" /><Relationship Id="rId4" Type="http://schemas.openxmlformats.org/officeDocument/2006/relationships/diagramData" Target="../diagrams/data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5.xml" /><Relationship Id="rId4" Type="http://schemas.openxmlformats.org/officeDocument/2006/relationships/image" Target="../media/image12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6.xml" /><Relationship Id="rId4" Type="http://schemas.openxmlformats.org/officeDocument/2006/relationships/image" Target="../media/image13.png" 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 /><Relationship Id="rId3" Type="http://schemas.openxmlformats.org/officeDocument/2006/relationships/notesSlide" Target="../notesSlides/notesSlide8.xml" /><Relationship Id="rId7" Type="http://schemas.openxmlformats.org/officeDocument/2006/relationships/diagramColors" Target="../diagrams/colors3.xml" /><Relationship Id="rId2" Type="http://schemas.openxmlformats.org/officeDocument/2006/relationships/slideLayout" Target="../slideLayouts/slideLayout2.xml" /><Relationship Id="rId1" Type="http://schemas.openxmlformats.org/officeDocument/2006/relationships/themeOverride" Target="../theme/themeOverride7.xml" /><Relationship Id="rId6" Type="http://schemas.openxmlformats.org/officeDocument/2006/relationships/diagramQuickStyle" Target="../diagrams/quickStyle3.xml" /><Relationship Id="rId5" Type="http://schemas.openxmlformats.org/officeDocument/2006/relationships/diagramLayout" Target="../diagrams/layout3.xml" /><Relationship Id="rId4" Type="http://schemas.openxmlformats.org/officeDocument/2006/relationships/diagramData" Target="../diagrams/data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0650" name="Rectangle 24064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52" name="Rectangle 24065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54" name="Rectangle 24065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56" name="Rectangle 24065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58" name="Rectangle 24065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0660" name="Freeform: Shape 24065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06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GB" sz="4800">
                <a:solidFill>
                  <a:srgbClr val="FFFFFF"/>
                </a:solidFill>
              </a:rPr>
              <a:t>Kent Police Payroll</a:t>
            </a:r>
          </a:p>
        </p:txBody>
      </p:sp>
      <p:sp>
        <p:nvSpPr>
          <p:cNvPr id="24064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n-GB" dirty="0"/>
              <a:t>NARPO Reps training day 24/05/2024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7025EFD5-738C-41B9-87FE-0C00E211BD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9B8CDC2-59AA-6FAD-5F4B-11CEF85D1E1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8713" r="1263" b="-3"/>
          <a:stretch/>
        </p:blipFill>
        <p:spPr>
          <a:xfrm>
            <a:off x="858284" y="1165109"/>
            <a:ext cx="4261337" cy="4351338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23" name="!!Arc">
            <a:extLst>
              <a:ext uri="{FF2B5EF4-FFF2-40B4-BE49-F238E27FC236}">
                <a16:creationId xmlns:a16="http://schemas.microsoft.com/office/drawing/2014/main" id="{835EF3DD-7D43-4A27-8967-A92FD8CC93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3531" y="407987"/>
            <a:ext cx="2987899" cy="2987899"/>
          </a:xfrm>
          <a:prstGeom prst="arc">
            <a:avLst>
              <a:gd name="adj1" fmla="val 16200000"/>
              <a:gd name="adj2" fmla="val 256372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7048" y="444272"/>
            <a:ext cx="5721484" cy="1325563"/>
          </a:xfrm>
        </p:spPr>
        <p:txBody>
          <a:bodyPr>
            <a:normAutofit/>
          </a:bodyPr>
          <a:lstStyle/>
          <a:p>
            <a:r>
              <a:rPr lang="en-GB" b="1"/>
              <a:t>XPS Administration – Pensioner Payroll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FED0C25-2139-F9FF-1A88-B83D69D88E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0118037"/>
              </p:ext>
            </p:extLst>
          </p:nvPr>
        </p:nvGraphicFramePr>
        <p:xfrm>
          <a:off x="5827048" y="1904772"/>
          <a:ext cx="572148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707665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XPS – Pensioner vs Employee</a:t>
            </a:r>
            <a:endParaRPr lang="en-GB" b="1" dirty="0"/>
          </a:p>
        </p:txBody>
      </p:sp>
      <p:graphicFrame>
        <p:nvGraphicFramePr>
          <p:cNvPr id="12" name="Content Placeholder 2">
            <a:extLst>
              <a:ext uri="{FF2B5EF4-FFF2-40B4-BE49-F238E27FC236}">
                <a16:creationId xmlns:a16="http://schemas.microsoft.com/office/drawing/2014/main" id="{BF3E2DAC-ADF8-E1BD-9EDC-58C2311DD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366038"/>
              </p:ext>
            </p:extLst>
          </p:nvPr>
        </p:nvGraphicFramePr>
        <p:xfrm>
          <a:off x="333632" y="1322173"/>
          <a:ext cx="11306433" cy="5430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82708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HMRC – Tax codes – application</a:t>
            </a:r>
          </a:p>
        </p:txBody>
      </p:sp>
      <p:graphicFrame>
        <p:nvGraphicFramePr>
          <p:cNvPr id="27" name="Content Placeholder 2">
            <a:extLst>
              <a:ext uri="{FF2B5EF4-FFF2-40B4-BE49-F238E27FC236}">
                <a16:creationId xmlns:a16="http://schemas.microsoft.com/office/drawing/2014/main" id="{163FE13D-C204-4675-4F54-164C38B560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8192490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35345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783887-2754-415A-E87E-4830DDCE11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049" b="56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355F8118-9FDC-F135-35F1-F69F36F247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8734656"/>
              </p:ext>
            </p:extLst>
          </p:nvPr>
        </p:nvGraphicFramePr>
        <p:xfrm>
          <a:off x="420130" y="0"/>
          <a:ext cx="11565924" cy="6524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391647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HMRC – Understanding tax codes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51619"/>
            <a:ext cx="11452563" cy="4522573"/>
          </a:xfrm>
        </p:spPr>
        <p:txBody>
          <a:bodyPr anchor="ctr">
            <a:normAutofit/>
          </a:bodyPr>
          <a:lstStyle/>
          <a:p>
            <a:r>
              <a:rPr lang="en-GB" sz="2400" dirty="0"/>
              <a:t>1257L cumulative - 		£12,570 tax free per annum</a:t>
            </a:r>
          </a:p>
          <a:p>
            <a:r>
              <a:rPr lang="en-GB" sz="2400" dirty="0"/>
              <a:t>1257L month/ week 1 – 	allocation not cumulative. £1047.50 tax free per month</a:t>
            </a:r>
          </a:p>
          <a:p>
            <a:r>
              <a:rPr lang="en-GB" sz="2400" dirty="0"/>
              <a:t>BR – Basic Rate – 		all income taxed at 20%</a:t>
            </a:r>
          </a:p>
          <a:p>
            <a:r>
              <a:rPr lang="en-GB" sz="2400" dirty="0"/>
              <a:t>OT – 				zero tax free allowances</a:t>
            </a:r>
          </a:p>
          <a:p>
            <a:r>
              <a:rPr lang="en-GB" sz="2400" dirty="0"/>
              <a:t>D0 – Higher Rate – 		all income taxed at 40%</a:t>
            </a:r>
          </a:p>
          <a:p>
            <a:r>
              <a:rPr lang="en-GB" sz="2400" dirty="0"/>
              <a:t>D1 – Additional Rate – 	all income taxed at 45%</a:t>
            </a:r>
          </a:p>
          <a:p>
            <a:r>
              <a:rPr lang="en-GB" sz="2400" dirty="0"/>
              <a:t>123K – K Code - 		Tax paid on all income plus code (as per thresholds)</a:t>
            </a:r>
          </a:p>
        </p:txBody>
      </p:sp>
    </p:spTree>
    <p:extLst>
      <p:ext uri="{BB962C8B-B14F-4D97-AF65-F5344CB8AC3E}">
        <p14:creationId xmlns:p14="http://schemas.microsoft.com/office/powerpoint/2010/main" val="3847390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E783887-2754-415A-E87E-4830DDCE11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0049" b="568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8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Content Placeholder 2">
            <a:extLst>
              <a:ext uri="{FF2B5EF4-FFF2-40B4-BE49-F238E27FC236}">
                <a16:creationId xmlns:a16="http://schemas.microsoft.com/office/drawing/2014/main" id="{355F8118-9FDC-F135-35F1-F69F36F247F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20130" y="0"/>
          <a:ext cx="11565924" cy="6524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66327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3400" b="1">
                <a:solidFill>
                  <a:srgbClr val="FFFFFF"/>
                </a:solidFill>
              </a:rPr>
              <a:t>HMRC – Tax codes – effect of frozen personal allowance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GB" dirty="0"/>
              <a:t>At March Budget 2021, then Chancellor Sunak announced that the personal allowance (PA) and higher-rate thresholds (HRT) of income tax would be frozen at 2021-22 levels for the four years up to and including 2025-26. At Autumn Statement 2022 Chancellor Hunt extended the freeze by a further two years.</a:t>
            </a:r>
          </a:p>
          <a:p>
            <a:endParaRPr lang="en-GB" dirty="0"/>
          </a:p>
          <a:p>
            <a:r>
              <a:rPr lang="en-GB" dirty="0"/>
              <a:t>So, what effect has/ will that have on pensioners?</a:t>
            </a:r>
          </a:p>
        </p:txBody>
      </p:sp>
    </p:spTree>
    <p:extLst>
      <p:ext uri="{BB962C8B-B14F-4D97-AF65-F5344CB8AC3E}">
        <p14:creationId xmlns:p14="http://schemas.microsoft.com/office/powerpoint/2010/main" val="789306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GB" sz="3400" b="1">
                <a:solidFill>
                  <a:srgbClr val="FFFFFF"/>
                </a:solidFill>
              </a:rPr>
              <a:t>HMRC – Tax codes – effect of frozen personal allowance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 fontScale="62500" lnSpcReduction="20000"/>
          </a:bodyPr>
          <a:lstStyle/>
          <a:p>
            <a:r>
              <a:rPr lang="en-GB" dirty="0"/>
              <a:t>April 2023</a:t>
            </a:r>
          </a:p>
          <a:p>
            <a:pPr marL="0" indent="0">
              <a:buNone/>
            </a:pPr>
            <a:r>
              <a:rPr lang="en-GB" dirty="0"/>
              <a:t>State Pension - £10,600</a:t>
            </a:r>
          </a:p>
          <a:p>
            <a:pPr marL="0" indent="0">
              <a:buNone/>
            </a:pPr>
            <a:r>
              <a:rPr lang="en-GB" dirty="0"/>
              <a:t>Police Pension - £20,000</a:t>
            </a:r>
          </a:p>
          <a:p>
            <a:pPr marL="0" indent="0">
              <a:buNone/>
            </a:pPr>
            <a:r>
              <a:rPr lang="en-GB" dirty="0"/>
              <a:t>Total Tax - £3,606	Net take home - £26,994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April 2024  (6.7% increase)</a:t>
            </a:r>
          </a:p>
          <a:p>
            <a:pPr marL="0" indent="0">
              <a:buNone/>
            </a:pPr>
            <a:r>
              <a:rPr lang="en-GB" dirty="0"/>
              <a:t>State Pension - £11,310</a:t>
            </a:r>
          </a:p>
          <a:p>
            <a:pPr marL="0" indent="0">
              <a:buNone/>
            </a:pPr>
            <a:r>
              <a:rPr lang="en-GB" dirty="0"/>
              <a:t>Police Pension - £21,340</a:t>
            </a:r>
          </a:p>
          <a:p>
            <a:pPr marL="0" indent="0">
              <a:buNone/>
            </a:pPr>
            <a:r>
              <a:rPr lang="en-GB" dirty="0"/>
              <a:t>Total Tax - £4,016	Net take home - £28,634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Gross pay increase – 6.7% 	Net take </a:t>
            </a:r>
            <a:r>
              <a:rPr lang="en-GB"/>
              <a:t>home increase – 5.7%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219498-D544-41AC-98FE-8F956EF66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00DBFC-17A9-4E0A-AEE2-A49F9AEEF0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D4DEAF-5FA2-B677-456B-1ED2B5564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8239" y="2472514"/>
            <a:ext cx="4805996" cy="129711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Questions?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4613BB-817C-4C4F-8A24-4936F2F064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01023" y="52996"/>
            <a:ext cx="6093363" cy="6805005"/>
            <a:chOff x="6101023" y="52996"/>
            <a:chExt cx="6093363" cy="68050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26C820D-9A01-44F0-AE18-C2DAB089B8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3517682 w 5890490"/>
                <a:gd name="connsiteY0" fmla="*/ 0 h 6578439"/>
                <a:gd name="connsiteX1" fmla="*/ 5849513 w 5890490"/>
                <a:gd name="connsiteY1" fmla="*/ 841730 h 6578439"/>
                <a:gd name="connsiteX2" fmla="*/ 5890490 w 5890490"/>
                <a:gd name="connsiteY2" fmla="*/ 879060 h 6578439"/>
                <a:gd name="connsiteX3" fmla="*/ 5890490 w 5890490"/>
                <a:gd name="connsiteY3" fmla="*/ 1816052 h 6578439"/>
                <a:gd name="connsiteX4" fmla="*/ 5856961 w 5890490"/>
                <a:gd name="connsiteY4" fmla="*/ 1771023 h 6578439"/>
                <a:gd name="connsiteX5" fmla="*/ 5655397 w 5890490"/>
                <a:gd name="connsiteY5" fmla="*/ 1548813 h 6578439"/>
                <a:gd name="connsiteX6" fmla="*/ 3517682 w 5890490"/>
                <a:gd name="connsiteY6" fmla="*/ 658717 h 6578439"/>
                <a:gd name="connsiteX7" fmla="*/ 2395696 w 5890490"/>
                <a:gd name="connsiteY7" fmla="*/ 850721 h 6578439"/>
                <a:gd name="connsiteX8" fmla="*/ 1519955 w 5890490"/>
                <a:gd name="connsiteY8" fmla="*/ 1450441 h 6578439"/>
                <a:gd name="connsiteX9" fmla="*/ 1223630 w 5890490"/>
                <a:gd name="connsiteY9" fmla="*/ 1841430 h 6578439"/>
                <a:gd name="connsiteX10" fmla="*/ 1075857 w 5890490"/>
                <a:gd name="connsiteY10" fmla="*/ 2329343 h 6578439"/>
                <a:gd name="connsiteX11" fmla="*/ 731010 w 5890490"/>
                <a:gd name="connsiteY11" fmla="*/ 3483744 h 6578439"/>
                <a:gd name="connsiteX12" fmla="*/ 741000 w 5890490"/>
                <a:gd name="connsiteY12" fmla="*/ 4479719 h 6578439"/>
                <a:gd name="connsiteX13" fmla="*/ 1315615 w 5890490"/>
                <a:gd name="connsiteY13" fmla="*/ 5443827 h 6578439"/>
                <a:gd name="connsiteX14" fmla="*/ 2277503 w 5890490"/>
                <a:gd name="connsiteY14" fmla="*/ 6259386 h 6578439"/>
                <a:gd name="connsiteX15" fmla="*/ 3439448 w 5890490"/>
                <a:gd name="connsiteY15" fmla="*/ 6551739 h 6578439"/>
                <a:gd name="connsiteX16" fmla="*/ 4408732 w 5890490"/>
                <a:gd name="connsiteY16" fmla="*/ 6255172 h 6578439"/>
                <a:gd name="connsiteX17" fmla="*/ 5343243 w 5890490"/>
                <a:gd name="connsiteY17" fmla="*/ 5442509 h 6578439"/>
                <a:gd name="connsiteX18" fmla="*/ 5745566 w 5890490"/>
                <a:gd name="connsiteY18" fmla="*/ 5056656 h 6578439"/>
                <a:gd name="connsiteX19" fmla="*/ 5890490 w 5890490"/>
                <a:gd name="connsiteY19" fmla="*/ 4920880 h 6578439"/>
                <a:gd name="connsiteX20" fmla="*/ 5890490 w 5890490"/>
                <a:gd name="connsiteY20" fmla="*/ 5821966 h 6578439"/>
                <a:gd name="connsiteX21" fmla="*/ 5802002 w 5890490"/>
                <a:gd name="connsiteY21" fmla="*/ 5907904 h 6578439"/>
                <a:gd name="connsiteX22" fmla="*/ 5294358 w 5890490"/>
                <a:gd name="connsiteY22" fmla="*/ 6397505 h 6578439"/>
                <a:gd name="connsiteX23" fmla="*/ 5077178 w 5890490"/>
                <a:gd name="connsiteY23" fmla="*/ 6578439 h 6578439"/>
                <a:gd name="connsiteX24" fmla="*/ 1567290 w 5890490"/>
                <a:gd name="connsiteY24" fmla="*/ 6578439 h 6578439"/>
                <a:gd name="connsiteX25" fmla="*/ 1508588 w 5890490"/>
                <a:gd name="connsiteY25" fmla="*/ 6535186 h 6578439"/>
                <a:gd name="connsiteX26" fmla="*/ 826498 w 5890490"/>
                <a:gd name="connsiteY26" fmla="*/ 5876034 h 6578439"/>
                <a:gd name="connsiteX27" fmla="*/ 122403 w 5890490"/>
                <a:gd name="connsiteY27" fmla="*/ 3255655 h 6578439"/>
                <a:gd name="connsiteX28" fmla="*/ 1061197 w 5890490"/>
                <a:gd name="connsiteY28" fmla="*/ 984650 h 6578439"/>
                <a:gd name="connsiteX29" fmla="*/ 3517682 w 5890490"/>
                <a:gd name="connsiteY29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890490" h="6578439">
                  <a:moveTo>
                    <a:pt x="3517682" y="0"/>
                  </a:moveTo>
                  <a:cubicBezTo>
                    <a:pt x="4402016" y="0"/>
                    <a:pt x="5213741" y="315483"/>
                    <a:pt x="5849513" y="841730"/>
                  </a:cubicBezTo>
                  <a:lnTo>
                    <a:pt x="5890490" y="879060"/>
                  </a:lnTo>
                  <a:lnTo>
                    <a:pt x="5890490" y="1816052"/>
                  </a:lnTo>
                  <a:lnTo>
                    <a:pt x="5856961" y="1771023"/>
                  </a:lnTo>
                  <a:cubicBezTo>
                    <a:pt x="5793650" y="1694076"/>
                    <a:pt x="5726429" y="1619959"/>
                    <a:pt x="5655397" y="1548813"/>
                  </a:cubicBezTo>
                  <a:cubicBezTo>
                    <a:pt x="5082208" y="974906"/>
                    <a:pt x="4322973" y="658717"/>
                    <a:pt x="3517682" y="658717"/>
                  </a:cubicBezTo>
                  <a:cubicBezTo>
                    <a:pt x="3085520" y="658717"/>
                    <a:pt x="2718488" y="721533"/>
                    <a:pt x="2395696" y="850721"/>
                  </a:cubicBezTo>
                  <a:cubicBezTo>
                    <a:pt x="2079132" y="977407"/>
                    <a:pt x="1792668" y="1173626"/>
                    <a:pt x="1519955" y="1450441"/>
                  </a:cubicBezTo>
                  <a:cubicBezTo>
                    <a:pt x="1330275" y="1642840"/>
                    <a:pt x="1263719" y="1756094"/>
                    <a:pt x="1223630" y="1841430"/>
                  </a:cubicBezTo>
                  <a:cubicBezTo>
                    <a:pt x="1166545" y="1962981"/>
                    <a:pt x="1128532" y="2116663"/>
                    <a:pt x="1075857" y="2329343"/>
                  </a:cubicBezTo>
                  <a:cubicBezTo>
                    <a:pt x="1008652" y="2601153"/>
                    <a:pt x="916537" y="2973574"/>
                    <a:pt x="731010" y="3483744"/>
                  </a:cubicBezTo>
                  <a:cubicBezTo>
                    <a:pt x="617488" y="3795981"/>
                    <a:pt x="620731" y="4121653"/>
                    <a:pt x="741000" y="4479719"/>
                  </a:cubicBezTo>
                  <a:cubicBezTo>
                    <a:pt x="847257" y="4796172"/>
                    <a:pt x="1045888" y="5129481"/>
                    <a:pt x="1315615" y="5443827"/>
                  </a:cubicBezTo>
                  <a:cubicBezTo>
                    <a:pt x="1630753" y="5810980"/>
                    <a:pt x="1945371" y="6077784"/>
                    <a:pt x="2277503" y="6259386"/>
                  </a:cubicBezTo>
                  <a:cubicBezTo>
                    <a:pt x="2637530" y="6456133"/>
                    <a:pt x="3017536" y="6551739"/>
                    <a:pt x="3439448" y="6551739"/>
                  </a:cubicBezTo>
                  <a:cubicBezTo>
                    <a:pt x="3781571" y="6551739"/>
                    <a:pt x="4089573" y="6457449"/>
                    <a:pt x="4408732" y="6255172"/>
                  </a:cubicBezTo>
                  <a:cubicBezTo>
                    <a:pt x="4738010" y="6046310"/>
                    <a:pt x="5050941" y="5739207"/>
                    <a:pt x="5343243" y="5442509"/>
                  </a:cubicBezTo>
                  <a:cubicBezTo>
                    <a:pt x="5479860" y="5303970"/>
                    <a:pt x="5614918" y="5178206"/>
                    <a:pt x="5745566" y="5056656"/>
                  </a:cubicBezTo>
                  <a:lnTo>
                    <a:pt x="5890490" y="4920880"/>
                  </a:lnTo>
                  <a:lnTo>
                    <a:pt x="5890490" y="5821966"/>
                  </a:lnTo>
                  <a:lnTo>
                    <a:pt x="5802002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58B604F-996E-4349-B131-E04ED285D8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5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5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27CCEAF3-651B-4605-AE58-F96E227036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3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/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D519330-E5F1-4248-B58C-1AA0D9E6DA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01024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 flip="none" rotWithShape="1"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5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7" name="Graphic 6" descr="Question mark">
            <a:extLst>
              <a:ext uri="{FF2B5EF4-FFF2-40B4-BE49-F238E27FC236}">
                <a16:creationId xmlns:a16="http://schemas.microsoft.com/office/drawing/2014/main" id="{1EA7B1E8-CE23-722C-0005-DAE19FAB5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29652" y="1859078"/>
            <a:ext cx="3821102" cy="38211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2228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rry blue and green background&#10;&#10;Description automatically generated">
            <a:extLst>
              <a:ext uri="{FF2B5EF4-FFF2-40B4-BE49-F238E27FC236}">
                <a16:creationId xmlns:a16="http://schemas.microsoft.com/office/drawing/2014/main" id="{6BAA9B15-AB96-2E15-7E8D-2C4E1C58BF4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66F69-773B-4BD8-E3E3-E8DCC0BD5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b="1"/>
              <a:t>Subjects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9C0E2B1-CE93-291E-85BD-3F296AF45D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6588306"/>
              </p:ext>
            </p:extLst>
          </p:nvPr>
        </p:nvGraphicFramePr>
        <p:xfrm>
          <a:off x="838200" y="365125"/>
          <a:ext cx="10515600" cy="6127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8873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638" y="586855"/>
            <a:ext cx="4895858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 dirty="0">
                <a:solidFill>
                  <a:srgbClr val="FFFFFF"/>
                </a:solidFill>
              </a:rPr>
              <a:t>Introduction - myself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7359" y="148282"/>
            <a:ext cx="5916847" cy="6413156"/>
          </a:xfrm>
        </p:spPr>
        <p:txBody>
          <a:bodyPr anchor="ctr">
            <a:normAutofit/>
          </a:bodyPr>
          <a:lstStyle/>
          <a:p>
            <a:r>
              <a:rPr lang="en-GB" sz="2200"/>
              <a:t>Worked in payroll for 24 years. </a:t>
            </a:r>
          </a:p>
          <a:p>
            <a:endParaRPr lang="en-GB" sz="2200"/>
          </a:p>
          <a:p>
            <a:r>
              <a:rPr lang="en-GB" sz="2200"/>
              <a:t>I have worked at accountancy firms, pensioner payroll bureaus, group of care homes, security firm, local accountancy firms and a local bureau council (Tunbridge Wells).</a:t>
            </a:r>
          </a:p>
          <a:p>
            <a:endParaRPr lang="en-GB" sz="2200"/>
          </a:p>
          <a:p>
            <a:r>
              <a:rPr lang="en-GB" sz="2200"/>
              <a:t>I am a tutor for the Chartered Institute of Payroll Professionals. I teach the Foundation Degree in Payroll Management.</a:t>
            </a:r>
          </a:p>
          <a:p>
            <a:endParaRPr lang="en-GB" sz="2200"/>
          </a:p>
          <a:p>
            <a:r>
              <a:rPr lang="en-GB" sz="2200"/>
              <a:t>I started with Kent Police on 09/01/2023 and am still learning about Police Regs, Force Policies and the Police Pension Scheme.</a:t>
            </a:r>
          </a:p>
          <a:p>
            <a:endParaRPr lang="en-GB" sz="2200"/>
          </a:p>
          <a:p>
            <a:r>
              <a:rPr lang="en-GB" sz="2200"/>
              <a:t>I won Employee of the Year last week at the Force awards.</a:t>
            </a:r>
          </a:p>
        </p:txBody>
      </p:sp>
    </p:spTree>
    <p:extLst>
      <p:ext uri="{BB962C8B-B14F-4D97-AF65-F5344CB8AC3E}">
        <p14:creationId xmlns:p14="http://schemas.microsoft.com/office/powerpoint/2010/main" val="2910450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GB" sz="4000" b="1">
                <a:solidFill>
                  <a:srgbClr val="FFFFFF"/>
                </a:solidFill>
              </a:rPr>
              <a:t>Introduction -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3535" y="148282"/>
            <a:ext cx="6326659" cy="6388442"/>
          </a:xfrm>
        </p:spPr>
        <p:txBody>
          <a:bodyPr anchor="ctr">
            <a:normAutofit/>
          </a:bodyPr>
          <a:lstStyle/>
          <a:p>
            <a:r>
              <a:rPr lang="en-GB" sz="2400" dirty="0"/>
              <a:t>The Payroll and Pensions team process the 6 payrolls a month for Essex and Kent Police, paying 3,700 Pensioners and 13,200 Officers and Staff.</a:t>
            </a:r>
          </a:p>
          <a:p>
            <a:endParaRPr lang="en-GB" sz="2400" dirty="0"/>
          </a:p>
          <a:p>
            <a:r>
              <a:rPr lang="en-GB" sz="2400" dirty="0"/>
              <a:t>When I joined Kent Police there was a 40% vacancy factor in the team and large backlogs of work due to a historic vacancy factor.</a:t>
            </a:r>
          </a:p>
          <a:p>
            <a:endParaRPr lang="en-GB" sz="2400" dirty="0"/>
          </a:p>
          <a:p>
            <a:r>
              <a:rPr lang="en-GB" sz="2400" dirty="0"/>
              <a:t>In Sept 23 we filled the last vacancy and were fully staffed!</a:t>
            </a:r>
          </a:p>
          <a:p>
            <a:endParaRPr lang="en-GB" sz="2400" dirty="0"/>
          </a:p>
          <a:p>
            <a:r>
              <a:rPr lang="en-GB" sz="2400" dirty="0"/>
              <a:t>In April 2024 all backlogs were cleared.</a:t>
            </a:r>
          </a:p>
        </p:txBody>
      </p:sp>
    </p:spTree>
    <p:extLst>
      <p:ext uri="{BB962C8B-B14F-4D97-AF65-F5344CB8AC3E}">
        <p14:creationId xmlns:p14="http://schemas.microsoft.com/office/powerpoint/2010/main" val="1982039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70" y="586855"/>
            <a:ext cx="4668626" cy="3387497"/>
          </a:xfrm>
        </p:spPr>
        <p:txBody>
          <a:bodyPr anchor="b">
            <a:normAutofit/>
          </a:bodyPr>
          <a:lstStyle/>
          <a:p>
            <a:pPr algn="ctr"/>
            <a:r>
              <a:rPr lang="en-GB" sz="4000" b="1" dirty="0">
                <a:solidFill>
                  <a:srgbClr val="FFFFFF"/>
                </a:solidFill>
              </a:rPr>
              <a:t>Introduction – Pension Administration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F1E13EB1-552D-5984-D812-5E0325430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7232" y="234778"/>
            <a:ext cx="5756975" cy="6121573"/>
          </a:xfrm>
        </p:spPr>
        <p:txBody>
          <a:bodyPr anchor="ctr">
            <a:normAutofit/>
          </a:bodyPr>
          <a:lstStyle/>
          <a:p>
            <a:r>
              <a:rPr lang="en-GB" sz="2400" dirty="0"/>
              <a:t>Kent Police was the only Police Force Pension administered by Kent County Council.</a:t>
            </a:r>
          </a:p>
          <a:p>
            <a:endParaRPr lang="en-GB" sz="2400" dirty="0"/>
          </a:p>
          <a:p>
            <a:r>
              <a:rPr lang="en-GB" sz="2400" dirty="0"/>
              <a:t>At the end of 2022 KCC gave notice to Kent Police that they would not be extending our SLA when it expired on 30/09/2023.</a:t>
            </a:r>
          </a:p>
          <a:p>
            <a:endParaRPr lang="en-GB" sz="2400" dirty="0"/>
          </a:p>
          <a:p>
            <a:r>
              <a:rPr lang="en-GB" sz="2400" dirty="0"/>
              <a:t>Kent Police started the process to procure a new administrator. XPS tendered and we sought references from numerous other forces before signing contracts with them.</a:t>
            </a:r>
          </a:p>
        </p:txBody>
      </p:sp>
    </p:spTree>
    <p:extLst>
      <p:ext uri="{BB962C8B-B14F-4D97-AF65-F5344CB8AC3E}">
        <p14:creationId xmlns:p14="http://schemas.microsoft.com/office/powerpoint/2010/main" val="369996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/>
              <a:t>XPS Administration - Retirements</a:t>
            </a:r>
            <a:endParaRPr lang="en-GB" b="1" dirty="0"/>
          </a:p>
        </p:txBody>
      </p:sp>
      <p:graphicFrame>
        <p:nvGraphicFramePr>
          <p:cNvPr id="39" name="Content Placeholder 2">
            <a:extLst>
              <a:ext uri="{FF2B5EF4-FFF2-40B4-BE49-F238E27FC236}">
                <a16:creationId xmlns:a16="http://schemas.microsoft.com/office/drawing/2014/main" id="{C816E027-1EF0-D48F-1100-DD682A4A571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556936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736017C-DA66-CFF0-7A72-AF89FF5036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700EF44-A99C-8FF5-05E9-481687141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071B67D-F1AB-1D7C-C0B3-36CF0121F8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871" y="261696"/>
            <a:ext cx="11285621" cy="609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5145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CC5FBE0-8B38-5232-01AF-5446DE7A42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5179" y="220924"/>
            <a:ext cx="9481059" cy="6416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015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087150-6F3F-4630-BE82-C22694B9E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4000" b="1">
                <a:solidFill>
                  <a:srgbClr val="FFFFFF"/>
                </a:solidFill>
              </a:rPr>
              <a:t>XPS – Member Self Service (MSS) Portal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10A33BE-11C8-C480-3F8E-92AF820280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5628672"/>
              </p:ext>
            </p:extLst>
          </p:nvPr>
        </p:nvGraphicFramePr>
        <p:xfrm>
          <a:off x="245076" y="1924820"/>
          <a:ext cx="11701848" cy="42535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012503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</TotalTime>
  <Words>1228</Words>
  <Application>Microsoft Office PowerPoint</Application>
  <PresentationFormat>Widescreen</PresentationFormat>
  <Paragraphs>137</Paragraphs>
  <Slides>18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Kent Police Payroll</vt:lpstr>
      <vt:lpstr>Subjects</vt:lpstr>
      <vt:lpstr>Introduction - myself</vt:lpstr>
      <vt:lpstr>Introduction - team</vt:lpstr>
      <vt:lpstr>Introduction – Pension Administration</vt:lpstr>
      <vt:lpstr>XPS Administration - Retirements</vt:lpstr>
      <vt:lpstr>PowerPoint Presentation</vt:lpstr>
      <vt:lpstr>PowerPoint Presentation</vt:lpstr>
      <vt:lpstr>XPS – Member Self Service (MSS) Portal</vt:lpstr>
      <vt:lpstr>XPS Administration – Pensioner Payroll</vt:lpstr>
      <vt:lpstr>XPS – Pensioner vs Employee</vt:lpstr>
      <vt:lpstr>HMRC – Tax codes – application</vt:lpstr>
      <vt:lpstr>PowerPoint Presentation</vt:lpstr>
      <vt:lpstr>HMRC – Understanding tax codes</vt:lpstr>
      <vt:lpstr>PowerPoint Presentation</vt:lpstr>
      <vt:lpstr>HMRC – Tax codes – effect of frozen personal allowance</vt:lpstr>
      <vt:lpstr>HMRC – Tax codes – effect of frozen personal allowance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Police Payroll</dc:title>
  <dc:creator>Hayley Ryder</dc:creator>
  <cp:lastModifiedBy>Robert Pollard</cp:lastModifiedBy>
  <cp:revision>2</cp:revision>
  <dcterms:created xsi:type="dcterms:W3CDTF">2024-05-21T09:53:31Z</dcterms:created>
  <dcterms:modified xsi:type="dcterms:W3CDTF">2024-05-31T13:08:14Z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f716d1d-13e1-4569-9dd0-bef6621415c1_Enabled">
    <vt:lpwstr>true</vt:lpwstr>
  </property>
  <property fmtid="{D5CDD505-2E9C-101B-9397-08002B2CF9AE}" pid="3" name="MSIP_Label_8f716d1d-13e1-4569-9dd0-bef6621415c1_SetDate">
    <vt:lpwstr>2024-05-21T11:51:50Z</vt:lpwstr>
  </property>
  <property fmtid="{D5CDD505-2E9C-101B-9397-08002B2CF9AE}" pid="4" name="MSIP_Label_8f716d1d-13e1-4569-9dd0-bef6621415c1_Method">
    <vt:lpwstr>Standard</vt:lpwstr>
  </property>
  <property fmtid="{D5CDD505-2E9C-101B-9397-08002B2CF9AE}" pid="5" name="MSIP_Label_8f716d1d-13e1-4569-9dd0-bef6621415c1_Name">
    <vt:lpwstr>OFFICIAL</vt:lpwstr>
  </property>
  <property fmtid="{D5CDD505-2E9C-101B-9397-08002B2CF9AE}" pid="6" name="MSIP_Label_8f716d1d-13e1-4569-9dd0-bef6621415c1_SiteId">
    <vt:lpwstr>f31b07f0-9cf9-40db-964d-6ff986a97e3d</vt:lpwstr>
  </property>
  <property fmtid="{D5CDD505-2E9C-101B-9397-08002B2CF9AE}" pid="7" name="MSIP_Label_8f716d1d-13e1-4569-9dd0-bef6621415c1_ActionId">
    <vt:lpwstr>a9e51744-c257-470e-8b90-84a68b6bbec2</vt:lpwstr>
  </property>
  <property fmtid="{D5CDD505-2E9C-101B-9397-08002B2CF9AE}" pid="8" name="MSIP_Label_8f716d1d-13e1-4569-9dd0-bef6621415c1_ContentBits">
    <vt:lpwstr>0</vt:lpwstr>
  </property>
</Properties>
</file>